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1"/>
  </p:notesMasterIdLst>
  <p:sldIdLst>
    <p:sldId id="256" r:id="rId2"/>
    <p:sldId id="257" r:id="rId3"/>
    <p:sldId id="258" r:id="rId4"/>
    <p:sldId id="259" r:id="rId5"/>
    <p:sldId id="300" r:id="rId6"/>
    <p:sldId id="301" r:id="rId7"/>
    <p:sldId id="304" r:id="rId8"/>
    <p:sldId id="309" r:id="rId9"/>
    <p:sldId id="260" r:id="rId10"/>
    <p:sldId id="261" r:id="rId11"/>
    <p:sldId id="262" r:id="rId12"/>
    <p:sldId id="263" r:id="rId13"/>
    <p:sldId id="275" r:id="rId14"/>
    <p:sldId id="277" r:id="rId15"/>
    <p:sldId id="265" r:id="rId16"/>
    <p:sldId id="266" r:id="rId17"/>
    <p:sldId id="267" r:id="rId18"/>
    <p:sldId id="289" r:id="rId19"/>
    <p:sldId id="291" r:id="rId20"/>
    <p:sldId id="288" r:id="rId21"/>
    <p:sldId id="290" r:id="rId22"/>
    <p:sldId id="292" r:id="rId23"/>
    <p:sldId id="293" r:id="rId24"/>
    <p:sldId id="294" r:id="rId25"/>
    <p:sldId id="295" r:id="rId26"/>
    <p:sldId id="297" r:id="rId27"/>
    <p:sldId id="296" r:id="rId28"/>
    <p:sldId id="270" r:id="rId29"/>
    <p:sldId id="298" r:id="rId30"/>
    <p:sldId id="276" r:id="rId31"/>
    <p:sldId id="299" r:id="rId32"/>
    <p:sldId id="282" r:id="rId33"/>
    <p:sldId id="283" r:id="rId34"/>
    <p:sldId id="311" r:id="rId35"/>
    <p:sldId id="322" r:id="rId36"/>
    <p:sldId id="312" r:id="rId37"/>
    <p:sldId id="313" r:id="rId38"/>
    <p:sldId id="310" r:id="rId39"/>
    <p:sldId id="314" r:id="rId40"/>
    <p:sldId id="316" r:id="rId41"/>
    <p:sldId id="302" r:id="rId42"/>
    <p:sldId id="315" r:id="rId43"/>
    <p:sldId id="317" r:id="rId44"/>
    <p:sldId id="278" r:id="rId45"/>
    <p:sldId id="272" r:id="rId46"/>
    <p:sldId id="318" r:id="rId47"/>
    <p:sldId id="319" r:id="rId48"/>
    <p:sldId id="320" r:id="rId49"/>
    <p:sldId id="273" r:id="rId50"/>
  </p:sldIdLst>
  <p:sldSz cx="18288000" cy="10287000"/>
  <p:notesSz cx="6858000" cy="9144000"/>
  <p:embeddedFontLst>
    <p:embeddedFont>
      <p:font typeface="Constantia" panose="02030602050306030303" pitchFamily="18" charset="0"/>
      <p:regular r:id="rId52"/>
      <p:bold r:id="rId53"/>
      <p:italic r:id="rId54"/>
      <p:boldItalic r:id="rId55"/>
    </p:embeddedFont>
    <p:embeddedFont>
      <p:font typeface="Lilita One" panose="02000000000000000000" pitchFamily="2" charset="0"/>
      <p:regular r:id="rId56"/>
    </p:embeddedFont>
    <p:embeddedFont>
      <p:font typeface="Solway" pitchFamily="2" charset="77"/>
      <p:regular r:id="rId57"/>
    </p:embeddedFont>
    <p:embeddedFont>
      <p:font typeface="Solway Bold" pitchFamily="2" charset="77"/>
      <p:regular r:id="rId58"/>
      <p:bold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5B5CA5-58C0-8E47-89B8-3D2A1BEF2B06}" v="237" dt="2024-12-23T06:05:35.7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658"/>
  </p:normalViewPr>
  <p:slideViewPr>
    <p:cSldViewPr snapToGrid="0">
      <p:cViewPr varScale="1">
        <p:scale>
          <a:sx n="80" d="100"/>
          <a:sy n="80" d="100"/>
        </p:scale>
        <p:origin x="232"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20BD4C-7885-4131-8586-492B89307E13}"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3EED1772-F723-4441-B042-4DD1AF69EA78}">
      <dgm:prSet phldrT="[Text]" phldr="0"/>
      <dgm:spPr/>
      <dgm:t>
        <a:bodyPr/>
        <a:lstStyle/>
        <a:p>
          <a:pPr algn="l" rtl="0"/>
          <a:r>
            <a:rPr lang="en-US">
              <a:latin typeface="Calibri"/>
            </a:rPr>
            <a:t> </a:t>
          </a:r>
          <a:r>
            <a:rPr lang="en-US" b="1"/>
            <a:t>Classical </a:t>
          </a:r>
          <a:r>
            <a:rPr lang="en-US" b="1">
              <a:latin typeface="Calibri"/>
            </a:rPr>
            <a:t>Approaches</a:t>
          </a:r>
          <a:endParaRPr lang="en-US" b="0">
            <a:latin typeface="Calibri"/>
          </a:endParaRPr>
        </a:p>
      </dgm:t>
    </dgm:pt>
    <dgm:pt modelId="{7AE7614B-42F4-490F-B78C-6DBEB101B8D4}" type="parTrans" cxnId="{2CDCFB26-DF8D-4BCC-BEF5-380A2E9CFA94}">
      <dgm:prSet/>
      <dgm:spPr/>
      <dgm:t>
        <a:bodyPr/>
        <a:lstStyle/>
        <a:p>
          <a:endParaRPr lang="en-US"/>
        </a:p>
      </dgm:t>
    </dgm:pt>
    <dgm:pt modelId="{BE6FDDCA-0E87-4B03-AD30-824F06168E78}" type="sibTrans" cxnId="{2CDCFB26-DF8D-4BCC-BEF5-380A2E9CFA94}">
      <dgm:prSet/>
      <dgm:spPr/>
      <dgm:t>
        <a:bodyPr/>
        <a:lstStyle/>
        <a:p>
          <a:endParaRPr lang="en-US"/>
        </a:p>
      </dgm:t>
    </dgm:pt>
    <dgm:pt modelId="{A235EC00-80C9-4202-966C-1E79C4E4DCAA}">
      <dgm:prSet phldrT="[Text]" phldr="0"/>
      <dgm:spPr/>
      <dgm:t>
        <a:bodyPr/>
        <a:lstStyle/>
        <a:p>
          <a:pPr rtl="0"/>
          <a:r>
            <a:rPr lang="en-US">
              <a:latin typeface="Calibri"/>
            </a:rPr>
            <a:t> </a:t>
          </a:r>
          <a:r>
            <a:rPr lang="en-US" b="1">
              <a:solidFill>
                <a:srgbClr val="0070C0"/>
              </a:solidFill>
              <a:latin typeface="Calibri"/>
            </a:rPr>
            <a:t>3D CNNs: </a:t>
          </a:r>
        </a:p>
      </dgm:t>
    </dgm:pt>
    <dgm:pt modelId="{8C2EC986-6DAB-438D-AEBA-D90E6A203CF8}" type="parTrans" cxnId="{46DBEF44-2C45-4CB5-A8BD-763EF024186A}">
      <dgm:prSet/>
      <dgm:spPr/>
      <dgm:t>
        <a:bodyPr/>
        <a:lstStyle/>
        <a:p>
          <a:endParaRPr lang="en-US"/>
        </a:p>
      </dgm:t>
    </dgm:pt>
    <dgm:pt modelId="{3E76F172-9C2E-40C0-9DB4-B5320040A848}" type="sibTrans" cxnId="{46DBEF44-2C45-4CB5-A8BD-763EF024186A}">
      <dgm:prSet/>
      <dgm:spPr/>
      <dgm:t>
        <a:bodyPr/>
        <a:lstStyle/>
        <a:p>
          <a:endParaRPr lang="en-US"/>
        </a:p>
      </dgm:t>
    </dgm:pt>
    <dgm:pt modelId="{C2BA97A0-5901-45DA-8324-48B32102187D}">
      <dgm:prSet phldrT="[Text]" phldr="0"/>
      <dgm:spPr/>
      <dgm:t>
        <a:bodyPr/>
        <a:lstStyle/>
        <a:p>
          <a:pPr rtl="0"/>
          <a:r>
            <a:rPr lang="en-US">
              <a:latin typeface="Calibri"/>
            </a:rPr>
            <a:t> Posed-based Approaches</a:t>
          </a:r>
          <a:endParaRPr lang="en-US"/>
        </a:p>
      </dgm:t>
    </dgm:pt>
    <dgm:pt modelId="{B6156F31-CEEC-4656-9DCD-BB1A5FBA0775}" type="parTrans" cxnId="{5E1F4A2C-9319-4466-938C-D6FEF520A7BA}">
      <dgm:prSet/>
      <dgm:spPr/>
      <dgm:t>
        <a:bodyPr/>
        <a:lstStyle/>
        <a:p>
          <a:endParaRPr lang="en-US"/>
        </a:p>
      </dgm:t>
    </dgm:pt>
    <dgm:pt modelId="{C30D5ABA-CBB7-468D-B980-4F1DA46906D1}" type="sibTrans" cxnId="{5E1F4A2C-9319-4466-938C-D6FEF520A7BA}">
      <dgm:prSet/>
      <dgm:spPr/>
      <dgm:t>
        <a:bodyPr/>
        <a:lstStyle/>
        <a:p>
          <a:endParaRPr lang="en-US"/>
        </a:p>
      </dgm:t>
    </dgm:pt>
    <dgm:pt modelId="{A60E5BB1-65F8-4CB1-83E6-D6FA3229B91A}">
      <dgm:prSet phldrT="[Text]" phldr="0"/>
      <dgm:spPr/>
      <dgm:t>
        <a:bodyPr/>
        <a:lstStyle/>
        <a:p>
          <a:pPr rtl="0"/>
          <a:r>
            <a:rPr lang="en-US">
              <a:latin typeface="Calibri"/>
            </a:rPr>
            <a:t> </a:t>
          </a:r>
          <a:r>
            <a:rPr lang="en-US" b="1">
              <a:solidFill>
                <a:srgbClr val="0070C0"/>
              </a:solidFill>
            </a:rPr>
            <a:t>Skeleton Points Interaction Learning (SPIL</a:t>
          </a:r>
          <a:r>
            <a:rPr lang="en-US" b="1">
              <a:solidFill>
                <a:srgbClr val="0070C0"/>
              </a:solidFill>
              <a:latin typeface="Calibri"/>
            </a:rPr>
            <a:t>):</a:t>
          </a:r>
        </a:p>
      </dgm:t>
    </dgm:pt>
    <dgm:pt modelId="{31B3B5CB-1344-4DA2-A21D-00C4929329D1}" type="parTrans" cxnId="{DB54E41A-BF11-4F58-84F3-BD0779A611A0}">
      <dgm:prSet/>
      <dgm:spPr/>
      <dgm:t>
        <a:bodyPr/>
        <a:lstStyle/>
        <a:p>
          <a:endParaRPr lang="en-US"/>
        </a:p>
      </dgm:t>
    </dgm:pt>
    <dgm:pt modelId="{150FDE23-4458-4596-88E9-7282E6E4A5E4}" type="sibTrans" cxnId="{DB54E41A-BF11-4F58-84F3-BD0779A611A0}">
      <dgm:prSet/>
      <dgm:spPr/>
      <dgm:t>
        <a:bodyPr/>
        <a:lstStyle/>
        <a:p>
          <a:endParaRPr lang="en-US"/>
        </a:p>
      </dgm:t>
    </dgm:pt>
    <dgm:pt modelId="{5E3B90E1-2284-4149-A72B-997B836C8426}">
      <dgm:prSet phldr="0"/>
      <dgm:spPr/>
      <dgm:t>
        <a:bodyPr/>
        <a:lstStyle/>
        <a:p>
          <a:pPr rtl="0"/>
          <a:r>
            <a:rPr lang="en-US">
              <a:latin typeface="Calibri"/>
            </a:rPr>
            <a:t> Deep learning Approaches</a:t>
          </a:r>
          <a:endParaRPr lang="en-US"/>
        </a:p>
      </dgm:t>
    </dgm:pt>
    <dgm:pt modelId="{EBD23A2C-1184-47CD-A74C-9BB9B49E3DDD}" type="parTrans" cxnId="{7E2A4335-435E-466A-ABA7-32FDE4C231CF}">
      <dgm:prSet/>
      <dgm:spPr/>
    </dgm:pt>
    <dgm:pt modelId="{12AD8C26-21B3-4EAC-B704-F96A789E0FB8}" type="sibTrans" cxnId="{7E2A4335-435E-466A-ABA7-32FDE4C231CF}">
      <dgm:prSet/>
      <dgm:spPr/>
    </dgm:pt>
    <dgm:pt modelId="{2D1BF442-9A74-41C3-8CE5-DADF3FA6D183}">
      <dgm:prSet phldr="0"/>
      <dgm:spPr/>
      <dgm:t>
        <a:bodyPr/>
        <a:lstStyle/>
        <a:p>
          <a:pPr algn="l" rtl="0"/>
          <a:r>
            <a:rPr lang="en-US" b="0">
              <a:latin typeface="Calibri"/>
            </a:rPr>
            <a:t> </a:t>
          </a:r>
          <a:r>
            <a:rPr lang="en-US" b="1">
              <a:solidFill>
                <a:srgbClr val="0070C0"/>
              </a:solidFill>
              <a:latin typeface="Calibri"/>
            </a:rPr>
            <a:t>Feature-Based</a:t>
          </a:r>
          <a:r>
            <a:rPr lang="en-US" b="1">
              <a:solidFill>
                <a:srgbClr val="0070C0"/>
              </a:solidFill>
            </a:rPr>
            <a:t> Methods</a:t>
          </a:r>
          <a:r>
            <a:rPr lang="en-US" b="0">
              <a:solidFill>
                <a:srgbClr val="0070C0"/>
              </a:solidFill>
              <a:latin typeface="Calibri"/>
            </a:rPr>
            <a:t>:</a:t>
          </a:r>
        </a:p>
      </dgm:t>
    </dgm:pt>
    <dgm:pt modelId="{1992FF55-492A-434B-9A2A-427DB9E89FD6}" type="parTrans" cxnId="{B9B4CB86-97EB-4FF5-A3A7-8C5FCA236957}">
      <dgm:prSet/>
      <dgm:spPr/>
    </dgm:pt>
    <dgm:pt modelId="{5ACB6B69-B65E-410E-A6BF-2801B2A93D7D}" type="sibTrans" cxnId="{B9B4CB86-97EB-4FF5-A3A7-8C5FCA236957}">
      <dgm:prSet/>
      <dgm:spPr/>
    </dgm:pt>
    <dgm:pt modelId="{A4722806-0A67-4CAE-9E06-E2D1FEE07E5B}">
      <dgm:prSet phldr="0"/>
      <dgm:spPr/>
      <dgm:t>
        <a:bodyPr/>
        <a:lstStyle/>
        <a:p>
          <a:pPr rtl="0"/>
          <a:r>
            <a:rPr lang="en-US" b="0">
              <a:latin typeface="Calibri"/>
            </a:rPr>
            <a:t> </a:t>
          </a:r>
          <a:r>
            <a:rPr lang="en-US" b="1">
              <a:solidFill>
                <a:srgbClr val="0070C0"/>
              </a:solidFill>
              <a:latin typeface="Calibri"/>
            </a:rPr>
            <a:t>Violent Flow Descriptions:</a:t>
          </a:r>
        </a:p>
      </dgm:t>
    </dgm:pt>
    <dgm:pt modelId="{ACC3D7A6-1627-409B-956C-FFCFA2AF964B}" type="parTrans" cxnId="{09C2FC4A-E9C9-4EF3-A9E8-07156D893C09}">
      <dgm:prSet/>
      <dgm:spPr/>
    </dgm:pt>
    <dgm:pt modelId="{167E5EC9-05CA-4EB1-9DFB-DA23C36A3EE3}" type="sibTrans" cxnId="{09C2FC4A-E9C9-4EF3-A9E8-07156D893C09}">
      <dgm:prSet/>
      <dgm:spPr/>
    </dgm:pt>
    <dgm:pt modelId="{732AA7A4-4E5D-4B98-9B4A-3F1C481F4A7A}">
      <dgm:prSet phldr="0"/>
      <dgm:spPr/>
      <dgm:t>
        <a:bodyPr/>
        <a:lstStyle/>
        <a:p>
          <a:pPr rtl="0"/>
          <a:r>
            <a:rPr lang="en-US">
              <a:latin typeface="Calibri"/>
            </a:rPr>
            <a:t> </a:t>
          </a:r>
          <a:r>
            <a:rPr lang="en-US" b="1">
              <a:solidFill>
                <a:srgbClr val="0070C0"/>
              </a:solidFill>
              <a:latin typeface="Calibri"/>
            </a:rPr>
            <a:t>Hybrid models:</a:t>
          </a:r>
        </a:p>
      </dgm:t>
    </dgm:pt>
    <dgm:pt modelId="{5E107401-E317-4EDF-A3DC-F83D86991230}" type="parTrans" cxnId="{973E02E6-9F31-4793-A892-4FC9D662816C}">
      <dgm:prSet/>
      <dgm:spPr/>
    </dgm:pt>
    <dgm:pt modelId="{BEF924BA-5F6F-494F-9B9B-3C0F75D02694}" type="sibTrans" cxnId="{973E02E6-9F31-4793-A892-4FC9D662816C}">
      <dgm:prSet/>
      <dgm:spPr/>
    </dgm:pt>
    <dgm:pt modelId="{E579750E-4765-4F3A-B10C-42B1D8A49795}">
      <dgm:prSet phldr="0"/>
      <dgm:spPr/>
      <dgm:t>
        <a:bodyPr/>
        <a:lstStyle/>
        <a:p>
          <a:pPr rtl="0"/>
          <a:r>
            <a:rPr lang="en-US">
              <a:latin typeface="Calibri"/>
            </a:rPr>
            <a:t> </a:t>
          </a:r>
          <a:r>
            <a:rPr lang="en-US" b="1">
              <a:solidFill>
                <a:srgbClr val="0070C0"/>
              </a:solidFill>
              <a:latin typeface="Calibri"/>
            </a:rPr>
            <a:t>Two stream models:</a:t>
          </a:r>
        </a:p>
      </dgm:t>
    </dgm:pt>
    <dgm:pt modelId="{10619E33-DAD9-4B3C-A64A-0102DB057CF5}" type="parTrans" cxnId="{264003C3-32B4-4652-99FE-956B5D547898}">
      <dgm:prSet/>
      <dgm:spPr/>
    </dgm:pt>
    <dgm:pt modelId="{6C12F571-6C43-44DE-AA28-D94B310C8146}" type="sibTrans" cxnId="{264003C3-32B4-4652-99FE-956B5D547898}">
      <dgm:prSet/>
      <dgm:spPr/>
    </dgm:pt>
    <dgm:pt modelId="{20C9BAEA-BD14-47BB-9C65-6A67C1A92201}">
      <dgm:prSet phldr="0"/>
      <dgm:spPr/>
      <dgm:t>
        <a:bodyPr/>
        <a:lstStyle/>
        <a:p>
          <a:pPr rtl="0"/>
          <a:r>
            <a:rPr lang="en-US" b="1">
              <a:latin typeface="Calibri"/>
            </a:rPr>
            <a:t> </a:t>
          </a:r>
          <a:r>
            <a:rPr lang="en-US" b="1">
              <a:solidFill>
                <a:srgbClr val="0070C0"/>
              </a:solidFill>
            </a:rPr>
            <a:t>Pose-Driven Fusion</a:t>
          </a:r>
          <a:r>
            <a:rPr lang="en-US" b="1">
              <a:solidFill>
                <a:srgbClr val="0070C0"/>
              </a:solidFill>
              <a:latin typeface="Calibri"/>
            </a:rPr>
            <a:t>:</a:t>
          </a:r>
          <a:endParaRPr lang="en-US" b="1">
            <a:solidFill>
              <a:srgbClr val="0070C0"/>
            </a:solidFill>
          </a:endParaRPr>
        </a:p>
      </dgm:t>
    </dgm:pt>
    <dgm:pt modelId="{FED0333F-51E8-47FF-8CF6-DD677E3B33ED}" type="parTrans" cxnId="{0BC67E7B-E2E4-4FCB-BA3B-8667C6DAD356}">
      <dgm:prSet/>
      <dgm:spPr/>
    </dgm:pt>
    <dgm:pt modelId="{4964EF70-CFFD-41DF-8619-6731D1A409A9}" type="sibTrans" cxnId="{0BC67E7B-E2E4-4FCB-BA3B-8667C6DAD356}">
      <dgm:prSet/>
      <dgm:spPr/>
    </dgm:pt>
    <dgm:pt modelId="{EBBF9BD0-284D-46D7-998B-70AE416297B5}">
      <dgm:prSet phldr="0"/>
      <dgm:spPr/>
      <dgm:t>
        <a:bodyPr/>
        <a:lstStyle/>
        <a:p>
          <a:pPr algn="l"/>
          <a:r>
            <a:rPr lang="en-US" b="1"/>
            <a:t>MoSIFT</a:t>
          </a:r>
          <a:r>
            <a:rPr lang="en-US" b="0">
              <a:latin typeface="Calibri"/>
            </a:rPr>
            <a:t>:</a:t>
          </a:r>
          <a:r>
            <a:rPr lang="en-US" b="0"/>
            <a:t> Combines SIFT descriptors with motion information.</a:t>
          </a:r>
          <a:endParaRPr lang="en-US"/>
        </a:p>
      </dgm:t>
    </dgm:pt>
    <dgm:pt modelId="{A8EEC7DF-B976-4782-812F-DA6DF4FBF42E}" type="parTrans" cxnId="{4CE266C9-C54D-4D15-A10F-8269707B17CD}">
      <dgm:prSet/>
      <dgm:spPr/>
    </dgm:pt>
    <dgm:pt modelId="{7414A0AB-D875-4D5E-AA3E-08A3812B8241}" type="sibTrans" cxnId="{4CE266C9-C54D-4D15-A10F-8269707B17CD}">
      <dgm:prSet/>
      <dgm:spPr/>
    </dgm:pt>
    <dgm:pt modelId="{432C013D-222A-47AB-BC8A-4A6A0D56AFB5}">
      <dgm:prSet phldr="0"/>
      <dgm:spPr/>
      <dgm:t>
        <a:bodyPr/>
        <a:lstStyle/>
        <a:p>
          <a:r>
            <a:rPr lang="en-US" b="1"/>
            <a:t>Spatio-Temporal Interest Points (STIP)</a:t>
          </a:r>
          <a:r>
            <a:rPr lang="en-US" b="0"/>
            <a:t> </a:t>
          </a:r>
          <a:r>
            <a:rPr lang="en-US" b="0">
              <a:latin typeface="Calibri"/>
            </a:rPr>
            <a:t>:</a:t>
          </a:r>
          <a:r>
            <a:rPr lang="en-US" b="0"/>
            <a:t> Detects significant intensity variations in space and time.</a:t>
          </a:r>
          <a:r>
            <a:rPr lang="en-US" b="0">
              <a:latin typeface="Calibri"/>
            </a:rPr>
            <a:t> </a:t>
          </a:r>
          <a:endParaRPr lang="en-US"/>
        </a:p>
      </dgm:t>
    </dgm:pt>
    <dgm:pt modelId="{B07E0522-CC45-4A35-AF39-6C012233A190}" type="parTrans" cxnId="{F1805CE9-A35E-43AC-B59A-CAA599373AF4}">
      <dgm:prSet/>
      <dgm:spPr/>
    </dgm:pt>
    <dgm:pt modelId="{5C5C1DE2-D527-4AB3-81E9-2B11B632D762}" type="sibTrans" cxnId="{F1805CE9-A35E-43AC-B59A-CAA599373AF4}">
      <dgm:prSet/>
      <dgm:spPr/>
    </dgm:pt>
    <dgm:pt modelId="{94B7330B-C4D1-422E-BF1B-A5D96E78C1AB}">
      <dgm:prSet phldr="0"/>
      <dgm:spPr/>
      <dgm:t>
        <a:bodyPr/>
        <a:lstStyle/>
        <a:p>
          <a:pPr rtl="0"/>
          <a:r>
            <a:rPr lang="en-US" b="1">
              <a:latin typeface="Calibri"/>
            </a:rPr>
            <a:t> Violent Flows (ViF): </a:t>
          </a:r>
          <a:r>
            <a:rPr lang="en-US" b="0">
              <a:latin typeface="Calibri"/>
            </a:rPr>
            <a:t>Analyzes optical flow changes over time.</a:t>
          </a:r>
        </a:p>
      </dgm:t>
    </dgm:pt>
    <dgm:pt modelId="{A77E5742-A626-45C5-A8CB-5FBAB0AB97CC}" type="parTrans" cxnId="{0430777B-AB47-4A77-B543-CC6D62F90DBF}">
      <dgm:prSet/>
      <dgm:spPr/>
    </dgm:pt>
    <dgm:pt modelId="{64CE0A2D-F622-4CD7-9D99-6A2766CD5E4A}" type="sibTrans" cxnId="{0430777B-AB47-4A77-B543-CC6D62F90DBF}">
      <dgm:prSet/>
      <dgm:spPr/>
    </dgm:pt>
    <dgm:pt modelId="{FA855826-FDA0-4B8B-B785-A7E9B0582C44}">
      <dgm:prSet phldr="0"/>
      <dgm:spPr/>
      <dgm:t>
        <a:bodyPr/>
        <a:lstStyle/>
        <a:p>
          <a:r>
            <a:rPr lang="en-US" b="1">
              <a:latin typeface="Calibri"/>
            </a:rPr>
            <a:t> Oriented Violent Flows (OViF</a:t>
          </a:r>
          <a:r>
            <a:rPr lang="en-US" b="0">
              <a:latin typeface="Calibri"/>
            </a:rPr>
            <a:t>): Adds flow orientation for improved performance in uncrowded scenarios.</a:t>
          </a:r>
          <a:endParaRPr lang="en-US"/>
        </a:p>
      </dgm:t>
    </dgm:pt>
    <dgm:pt modelId="{27364C72-98E8-4A79-A68F-A15CEE0EC499}" type="parTrans" cxnId="{FCDCEED0-B0D7-4C04-8D1D-7737203577FC}">
      <dgm:prSet/>
      <dgm:spPr/>
    </dgm:pt>
    <dgm:pt modelId="{52550201-6631-4933-B8DB-6526E729AC2A}" type="sibTrans" cxnId="{FCDCEED0-B0D7-4C04-8D1D-7737203577FC}">
      <dgm:prSet/>
      <dgm:spPr/>
    </dgm:pt>
    <dgm:pt modelId="{5C504724-F9D1-4540-A2D9-86EB9E33F654}">
      <dgm:prSet phldr="0"/>
      <dgm:spPr/>
      <dgm:t>
        <a:bodyPr/>
        <a:lstStyle/>
        <a:p>
          <a:pPr rtl="0"/>
          <a:r>
            <a:rPr lang="en-US">
              <a:latin typeface="Calibri"/>
            </a:rPr>
            <a:t> Li et al. (2019): Introduces an efficient 3D CNN with reduced kernel size.</a:t>
          </a:r>
          <a:endParaRPr lang="en-US"/>
        </a:p>
      </dgm:t>
    </dgm:pt>
    <dgm:pt modelId="{F2B435D3-0745-45DE-97A2-0E733E98471E}" type="parTrans" cxnId="{39ACD23C-57C4-4D43-BDA5-F872DB7CA081}">
      <dgm:prSet/>
      <dgm:spPr/>
    </dgm:pt>
    <dgm:pt modelId="{E3EC701C-C5AD-4439-A9B5-5503923A191E}" type="sibTrans" cxnId="{39ACD23C-57C4-4D43-BDA5-F872DB7CA081}">
      <dgm:prSet/>
      <dgm:spPr/>
    </dgm:pt>
    <dgm:pt modelId="{607F0C15-EB68-4F90-9CA7-4AC9F48E6455}">
      <dgm:prSet phldr="0"/>
      <dgm:spPr/>
      <dgm:t>
        <a:bodyPr/>
        <a:lstStyle/>
        <a:p>
          <a:pPr rtl="0"/>
          <a:r>
            <a:rPr lang="en-US">
              <a:latin typeface="Calibri"/>
            </a:rPr>
            <a:t> Ding et al. (2014): Extends 2D CNNs for spatio-temporal feature extraction but increases model complexity.</a:t>
          </a:r>
          <a:endParaRPr lang="en-US"/>
        </a:p>
      </dgm:t>
    </dgm:pt>
    <dgm:pt modelId="{A50D21B3-95E7-4478-8AEA-08A5DDAEF504}" type="parTrans" cxnId="{6A6441DF-A48B-4DF4-914A-D8CD97A2FDDF}">
      <dgm:prSet/>
      <dgm:spPr/>
    </dgm:pt>
    <dgm:pt modelId="{59ED0A51-7CAD-49CB-A417-E60DEC3EA0D0}" type="sibTrans" cxnId="{6A6441DF-A48B-4DF4-914A-D8CD97A2FDDF}">
      <dgm:prSet/>
      <dgm:spPr/>
    </dgm:pt>
    <dgm:pt modelId="{1ED376AB-03FC-42AA-968C-1A826BA78330}">
      <dgm:prSet phldr="0"/>
      <dgm:spPr/>
      <dgm:t>
        <a:bodyPr/>
        <a:lstStyle/>
        <a:p>
          <a:pPr rtl="0"/>
          <a:r>
            <a:rPr lang="en-US" b="1">
              <a:latin typeface="Calibri"/>
            </a:rPr>
            <a:t> CNN + LSTM</a:t>
          </a:r>
          <a:r>
            <a:rPr lang="en-US" b="0">
              <a:latin typeface="Calibri"/>
            </a:rPr>
            <a:t>: Combines spatial feature extraction with temporal sequence analysis.</a:t>
          </a:r>
        </a:p>
      </dgm:t>
    </dgm:pt>
    <dgm:pt modelId="{F3E53F3D-426D-4353-B0B1-E5181E59B9C4}" type="parTrans" cxnId="{6D99ADB1-3722-413A-8D9A-6F90FE8BD558}">
      <dgm:prSet/>
      <dgm:spPr/>
    </dgm:pt>
    <dgm:pt modelId="{19B31D76-AFB4-4132-8057-F3643D210312}" type="sibTrans" cxnId="{6D99ADB1-3722-413A-8D9A-6F90FE8BD558}">
      <dgm:prSet/>
      <dgm:spPr/>
    </dgm:pt>
    <dgm:pt modelId="{9C6C6823-F685-49C1-9A6C-5FEA723E131D}">
      <dgm:prSet phldr="0"/>
      <dgm:spPr/>
      <dgm:t>
        <a:bodyPr/>
        <a:lstStyle/>
        <a:p>
          <a:r>
            <a:rPr lang="en-US" b="1">
              <a:latin typeface="Calibri"/>
            </a:rPr>
            <a:t> ConvLSTM</a:t>
          </a:r>
          <a:r>
            <a:rPr lang="en-US" b="0">
              <a:latin typeface="Calibri"/>
            </a:rPr>
            <a:t>: Uses convolutional LSTMs for spatial and temporal aggregation.</a:t>
          </a:r>
          <a:endParaRPr lang="en-US"/>
        </a:p>
      </dgm:t>
    </dgm:pt>
    <dgm:pt modelId="{8DA4931C-A382-4E85-A029-E96CA62A9E9D}" type="parTrans" cxnId="{4652E5F8-218F-4920-88CC-E4DA0A3FF7B2}">
      <dgm:prSet/>
      <dgm:spPr/>
    </dgm:pt>
    <dgm:pt modelId="{02EC1759-3E82-4A96-ADE3-EE454976058F}" type="sibTrans" cxnId="{4652E5F8-218F-4920-88CC-E4DA0A3FF7B2}">
      <dgm:prSet/>
      <dgm:spPr/>
    </dgm:pt>
    <dgm:pt modelId="{7DDF0CE4-9748-48F2-9B80-8ACE7D1B4652}">
      <dgm:prSet phldr="0"/>
      <dgm:spPr/>
      <dgm:t>
        <a:bodyPr/>
        <a:lstStyle/>
        <a:p>
          <a:pPr rtl="0"/>
          <a:r>
            <a:rPr lang="en-US" b="1">
              <a:latin typeface="Calibri"/>
            </a:rPr>
            <a:t> Flow Gated Networks:</a:t>
          </a:r>
          <a:r>
            <a:rPr lang="en-US" b="0">
              <a:latin typeface="Calibri"/>
            </a:rPr>
            <a:t> Combines spatial and temporal pipelines with optical flow.</a:t>
          </a:r>
        </a:p>
      </dgm:t>
    </dgm:pt>
    <dgm:pt modelId="{01CB4FF9-A09E-4221-9FCA-8A3D17375373}" type="parTrans" cxnId="{E19EC391-EB52-4D6D-86DD-B99711F6C80D}">
      <dgm:prSet/>
      <dgm:spPr/>
    </dgm:pt>
    <dgm:pt modelId="{25C75779-AEEB-4524-8C7C-0C0F4AFDEEB4}" type="sibTrans" cxnId="{E19EC391-EB52-4D6D-86DD-B99711F6C80D}">
      <dgm:prSet/>
      <dgm:spPr/>
    </dgm:pt>
    <dgm:pt modelId="{A7DE0FB8-57AC-4AB6-997F-6363D89E7FD1}">
      <dgm:prSet phldr="0"/>
      <dgm:spPr/>
      <dgm:t>
        <a:bodyPr/>
        <a:lstStyle/>
        <a:p>
          <a:pPr rtl="0"/>
          <a:r>
            <a:rPr lang="en-US" b="1">
              <a:latin typeface="Calibri"/>
            </a:rPr>
            <a:t> Separable ConvLSTM</a:t>
          </a:r>
          <a:r>
            <a:rPr lang="en-US" b="0">
              <a:latin typeface="Calibri"/>
            </a:rPr>
            <a:t>: Processes raw videos and frame differences independently.</a:t>
          </a:r>
          <a:endParaRPr lang="en-US"/>
        </a:p>
      </dgm:t>
    </dgm:pt>
    <dgm:pt modelId="{891847F8-C8D7-4135-A5F7-20F574F12FBE}" type="parTrans" cxnId="{58B5143C-9702-47EB-9D12-9414470174C0}">
      <dgm:prSet/>
      <dgm:spPr/>
    </dgm:pt>
    <dgm:pt modelId="{D21E4963-152F-44D2-ABB3-9B78CF32E85F}" type="sibTrans" cxnId="{58B5143C-9702-47EB-9D12-9414470174C0}">
      <dgm:prSet/>
      <dgm:spPr/>
    </dgm:pt>
    <dgm:pt modelId="{19608438-F1C1-47B7-A584-50559DA827A0}">
      <dgm:prSet phldr="0"/>
      <dgm:spPr/>
      <dgm:t>
        <a:bodyPr/>
        <a:lstStyle/>
        <a:p>
          <a:r>
            <a:rPr lang="en-US" b="0"/>
            <a:t>Proposed by Su et al. (2020): Uses Graph Neural Networks to analyze human skeletons and their interactions.</a:t>
          </a:r>
          <a:endParaRPr lang="en-US"/>
        </a:p>
      </dgm:t>
    </dgm:pt>
    <dgm:pt modelId="{D7B82CDA-69AB-49E7-B19C-8098DAE12C4F}" type="parTrans" cxnId="{3E75B0EF-4AF2-4910-B2BE-5960B52BD62A}">
      <dgm:prSet/>
      <dgm:spPr/>
    </dgm:pt>
    <dgm:pt modelId="{76488179-56FC-42F4-B137-01565E398140}" type="sibTrans" cxnId="{3E75B0EF-4AF2-4910-B2BE-5960B52BD62A}">
      <dgm:prSet/>
      <dgm:spPr/>
    </dgm:pt>
    <dgm:pt modelId="{62D8A7E7-0C70-4A6E-B7DC-A73D6235A571}">
      <dgm:prSet phldr="0"/>
      <dgm:spPr/>
      <dgm:t>
        <a:bodyPr/>
        <a:lstStyle/>
        <a:p>
          <a:pPr rtl="0"/>
          <a:r>
            <a:rPr lang="en-US" b="1">
              <a:latin typeface="Calibri"/>
            </a:rPr>
            <a:t> </a:t>
          </a:r>
          <a:r>
            <a:rPr lang="en-US" b="0"/>
            <a:t>Combines pose and temporal features for enhanced violence detection.</a:t>
          </a:r>
          <a:endParaRPr lang="en-US" b="1"/>
        </a:p>
      </dgm:t>
    </dgm:pt>
    <dgm:pt modelId="{29FF8EDA-58DB-4BA6-8242-64A21F0AE672}" type="parTrans" cxnId="{565AF7E7-EB28-45B3-8004-A5B886964BBC}">
      <dgm:prSet/>
      <dgm:spPr/>
    </dgm:pt>
    <dgm:pt modelId="{DE245749-5091-456A-9BDD-A2FD164E08D4}" type="sibTrans" cxnId="{565AF7E7-EB28-45B3-8004-A5B886964BBC}">
      <dgm:prSet/>
      <dgm:spPr/>
    </dgm:pt>
    <dgm:pt modelId="{0D8F654F-5575-4279-9792-8D7AD3C161A2}" type="pres">
      <dgm:prSet presAssocID="{DD20BD4C-7885-4131-8586-492B89307E13}" presName="linear" presStyleCnt="0">
        <dgm:presLayoutVars>
          <dgm:animLvl val="lvl"/>
          <dgm:resizeHandles val="exact"/>
        </dgm:presLayoutVars>
      </dgm:prSet>
      <dgm:spPr/>
    </dgm:pt>
    <dgm:pt modelId="{CE980DDF-5A09-4BFD-8A26-9E9015938551}" type="pres">
      <dgm:prSet presAssocID="{3EED1772-F723-4441-B042-4DD1AF69EA78}" presName="parentText" presStyleLbl="node1" presStyleIdx="0" presStyleCnt="3">
        <dgm:presLayoutVars>
          <dgm:chMax val="0"/>
          <dgm:bulletEnabled val="1"/>
        </dgm:presLayoutVars>
      </dgm:prSet>
      <dgm:spPr/>
    </dgm:pt>
    <dgm:pt modelId="{DC9E6929-02BB-4FC1-B034-D0027557B771}" type="pres">
      <dgm:prSet presAssocID="{3EED1772-F723-4441-B042-4DD1AF69EA78}" presName="childText" presStyleLbl="revTx" presStyleIdx="0" presStyleCnt="3">
        <dgm:presLayoutVars>
          <dgm:bulletEnabled val="1"/>
        </dgm:presLayoutVars>
      </dgm:prSet>
      <dgm:spPr/>
    </dgm:pt>
    <dgm:pt modelId="{4A59A31F-64EB-4472-AE6B-72FBB368463E}" type="pres">
      <dgm:prSet presAssocID="{5E3B90E1-2284-4149-A72B-997B836C8426}" presName="parentText" presStyleLbl="node1" presStyleIdx="1" presStyleCnt="3">
        <dgm:presLayoutVars>
          <dgm:chMax val="0"/>
          <dgm:bulletEnabled val="1"/>
        </dgm:presLayoutVars>
      </dgm:prSet>
      <dgm:spPr/>
    </dgm:pt>
    <dgm:pt modelId="{91E57171-E365-4AA3-B72D-B2F5FA19C85B}" type="pres">
      <dgm:prSet presAssocID="{5E3B90E1-2284-4149-A72B-997B836C8426}" presName="childText" presStyleLbl="revTx" presStyleIdx="1" presStyleCnt="3">
        <dgm:presLayoutVars>
          <dgm:bulletEnabled val="1"/>
        </dgm:presLayoutVars>
      </dgm:prSet>
      <dgm:spPr/>
    </dgm:pt>
    <dgm:pt modelId="{FDEDBA1E-B8DD-4554-83F4-AC4701ADEFAF}" type="pres">
      <dgm:prSet presAssocID="{C2BA97A0-5901-45DA-8324-48B32102187D}" presName="parentText" presStyleLbl="node1" presStyleIdx="2" presStyleCnt="3">
        <dgm:presLayoutVars>
          <dgm:chMax val="0"/>
          <dgm:bulletEnabled val="1"/>
        </dgm:presLayoutVars>
      </dgm:prSet>
      <dgm:spPr/>
    </dgm:pt>
    <dgm:pt modelId="{77E2FD58-E176-4464-AF2A-0F8BB977BE28}" type="pres">
      <dgm:prSet presAssocID="{C2BA97A0-5901-45DA-8324-48B32102187D}" presName="childText" presStyleLbl="revTx" presStyleIdx="2" presStyleCnt="3">
        <dgm:presLayoutVars>
          <dgm:bulletEnabled val="1"/>
        </dgm:presLayoutVars>
      </dgm:prSet>
      <dgm:spPr/>
    </dgm:pt>
  </dgm:ptLst>
  <dgm:cxnLst>
    <dgm:cxn modelId="{34A2CE08-6ABA-46E6-8A7C-6398600F7EA2}" type="presOf" srcId="{3EED1772-F723-4441-B042-4DD1AF69EA78}" destId="{CE980DDF-5A09-4BFD-8A26-9E9015938551}" srcOrd="0" destOrd="0" presId="urn:microsoft.com/office/officeart/2005/8/layout/vList2"/>
    <dgm:cxn modelId="{D9F4F610-2451-4605-B74C-E3F16B4CEE00}" type="presOf" srcId="{A4722806-0A67-4CAE-9E06-E2D1FEE07E5B}" destId="{DC9E6929-02BB-4FC1-B034-D0027557B771}" srcOrd="0" destOrd="3" presId="urn:microsoft.com/office/officeart/2005/8/layout/vList2"/>
    <dgm:cxn modelId="{DB54E41A-BF11-4F58-84F3-BD0779A611A0}" srcId="{C2BA97A0-5901-45DA-8324-48B32102187D}" destId="{A60E5BB1-65F8-4CB1-83E6-D6FA3229B91A}" srcOrd="0" destOrd="0" parTransId="{31B3B5CB-1344-4DA2-A21D-00C4929329D1}" sibTransId="{150FDE23-4458-4596-88E9-7282E6E4A5E4}"/>
    <dgm:cxn modelId="{25B0E81C-2AE4-4967-A7A8-F7C6917C7027}" type="presOf" srcId="{19608438-F1C1-47B7-A584-50559DA827A0}" destId="{77E2FD58-E176-4464-AF2A-0F8BB977BE28}" srcOrd="0" destOrd="1" presId="urn:microsoft.com/office/officeart/2005/8/layout/vList2"/>
    <dgm:cxn modelId="{4AB9F81C-A501-4FCA-BAFA-175FC212D23B}" type="presOf" srcId="{607F0C15-EB68-4F90-9CA7-4AC9F48E6455}" destId="{91E57171-E365-4AA3-B72D-B2F5FA19C85B}" srcOrd="0" destOrd="1" presId="urn:microsoft.com/office/officeart/2005/8/layout/vList2"/>
    <dgm:cxn modelId="{2CDCFB26-DF8D-4BCC-BEF5-380A2E9CFA94}" srcId="{DD20BD4C-7885-4131-8586-492B89307E13}" destId="{3EED1772-F723-4441-B042-4DD1AF69EA78}" srcOrd="0" destOrd="0" parTransId="{7AE7614B-42F4-490F-B78C-6DBEB101B8D4}" sibTransId="{BE6FDDCA-0E87-4B03-AD30-824F06168E78}"/>
    <dgm:cxn modelId="{5E1F4A2C-9319-4466-938C-D6FEF520A7BA}" srcId="{DD20BD4C-7885-4131-8586-492B89307E13}" destId="{C2BA97A0-5901-45DA-8324-48B32102187D}" srcOrd="2" destOrd="0" parTransId="{B6156F31-CEEC-4656-9DCD-BB1A5FBA0775}" sibTransId="{C30D5ABA-CBB7-468D-B980-4F1DA46906D1}"/>
    <dgm:cxn modelId="{102F1B33-9AC6-450C-B705-F3D6624A3442}" type="presOf" srcId="{732AA7A4-4E5D-4B98-9B4A-3F1C481F4A7A}" destId="{91E57171-E365-4AA3-B72D-B2F5FA19C85B}" srcOrd="0" destOrd="3" presId="urn:microsoft.com/office/officeart/2005/8/layout/vList2"/>
    <dgm:cxn modelId="{7E2A4335-435E-466A-ABA7-32FDE4C231CF}" srcId="{DD20BD4C-7885-4131-8586-492B89307E13}" destId="{5E3B90E1-2284-4149-A72B-997B836C8426}" srcOrd="1" destOrd="0" parTransId="{EBD23A2C-1184-47CD-A74C-9BB9B49E3DDD}" sibTransId="{12AD8C26-21B3-4EAC-B704-F96A789E0FB8}"/>
    <dgm:cxn modelId="{58B5143C-9702-47EB-9D12-9414470174C0}" srcId="{E579750E-4765-4F3A-B10C-42B1D8A49795}" destId="{A7DE0FB8-57AC-4AB6-997F-6363D89E7FD1}" srcOrd="1" destOrd="0" parTransId="{891847F8-C8D7-4135-A5F7-20F574F12FBE}" sibTransId="{D21E4963-152F-44D2-ABB3-9B78CF32E85F}"/>
    <dgm:cxn modelId="{39ACD23C-57C4-4D43-BDA5-F872DB7CA081}" srcId="{A235EC00-80C9-4202-966C-1E79C4E4DCAA}" destId="{5C504724-F9D1-4540-A2D9-86EB9E33F654}" srcOrd="1" destOrd="0" parTransId="{F2B435D3-0745-45DE-97A2-0E733E98471E}" sibTransId="{E3EC701C-C5AD-4439-A9B5-5503923A191E}"/>
    <dgm:cxn modelId="{102D6E40-4702-4EBF-B043-EA4306C0CB14}" type="presOf" srcId="{432C013D-222A-47AB-BC8A-4A6A0D56AFB5}" destId="{DC9E6929-02BB-4FC1-B034-D0027557B771}" srcOrd="0" destOrd="1" presId="urn:microsoft.com/office/officeart/2005/8/layout/vList2"/>
    <dgm:cxn modelId="{1E5D5F43-75A3-4CB9-B035-A540B84D9DA9}" type="presOf" srcId="{1ED376AB-03FC-42AA-968C-1A826BA78330}" destId="{91E57171-E365-4AA3-B72D-B2F5FA19C85B}" srcOrd="0" destOrd="4" presId="urn:microsoft.com/office/officeart/2005/8/layout/vList2"/>
    <dgm:cxn modelId="{46DBEF44-2C45-4CB5-A8BD-763EF024186A}" srcId="{5E3B90E1-2284-4149-A72B-997B836C8426}" destId="{A235EC00-80C9-4202-966C-1E79C4E4DCAA}" srcOrd="0" destOrd="0" parTransId="{8C2EC986-6DAB-438D-AEBA-D90E6A203CF8}" sibTransId="{3E76F172-9C2E-40C0-9DB4-B5320040A848}"/>
    <dgm:cxn modelId="{09C2FC4A-E9C9-4EF3-A9E8-07156D893C09}" srcId="{3EED1772-F723-4441-B042-4DD1AF69EA78}" destId="{A4722806-0A67-4CAE-9E06-E2D1FEE07E5B}" srcOrd="1" destOrd="0" parTransId="{ACC3D7A6-1627-409B-956C-FFCFA2AF964B}" sibTransId="{167E5EC9-05CA-4EB1-9DFB-DA23C36A3EE3}"/>
    <dgm:cxn modelId="{C0DD5366-18F4-40E1-ABC0-FA67D605434A}" type="presOf" srcId="{FA855826-FDA0-4B8B-B785-A7E9B0582C44}" destId="{DC9E6929-02BB-4FC1-B034-D0027557B771}" srcOrd="0" destOrd="5" presId="urn:microsoft.com/office/officeart/2005/8/layout/vList2"/>
    <dgm:cxn modelId="{0430777B-AB47-4A77-B543-CC6D62F90DBF}" srcId="{A4722806-0A67-4CAE-9E06-E2D1FEE07E5B}" destId="{94B7330B-C4D1-422E-BF1B-A5D96E78C1AB}" srcOrd="0" destOrd="0" parTransId="{A77E5742-A626-45C5-A8CB-5FBAB0AB97CC}" sibTransId="{64CE0A2D-F622-4CD7-9D99-6A2766CD5E4A}"/>
    <dgm:cxn modelId="{0BC67E7B-E2E4-4FCB-BA3B-8667C6DAD356}" srcId="{C2BA97A0-5901-45DA-8324-48B32102187D}" destId="{20C9BAEA-BD14-47BB-9C65-6A67C1A92201}" srcOrd="1" destOrd="0" parTransId="{FED0333F-51E8-47FF-8CF6-DD677E3B33ED}" sibTransId="{4964EF70-CFFD-41DF-8619-6731D1A409A9}"/>
    <dgm:cxn modelId="{B9B4CB86-97EB-4FF5-A3A7-8C5FCA236957}" srcId="{3EED1772-F723-4441-B042-4DD1AF69EA78}" destId="{2D1BF442-9A74-41C3-8CE5-DADF3FA6D183}" srcOrd="0" destOrd="0" parTransId="{1992FF55-492A-434B-9A2A-427DB9E89FD6}" sibTransId="{5ACB6B69-B65E-410E-A6BF-2801B2A93D7D}"/>
    <dgm:cxn modelId="{31ADC789-9CD4-4159-B710-8837B7A8A185}" type="presOf" srcId="{9C6C6823-F685-49C1-9A6C-5FEA723E131D}" destId="{91E57171-E365-4AA3-B72D-B2F5FA19C85B}" srcOrd="0" destOrd="5" presId="urn:microsoft.com/office/officeart/2005/8/layout/vList2"/>
    <dgm:cxn modelId="{1FA9458C-E8F5-4D36-B8EA-C8364C6E0B9F}" type="presOf" srcId="{A60E5BB1-65F8-4CB1-83E6-D6FA3229B91A}" destId="{77E2FD58-E176-4464-AF2A-0F8BB977BE28}" srcOrd="0" destOrd="0" presId="urn:microsoft.com/office/officeart/2005/8/layout/vList2"/>
    <dgm:cxn modelId="{67297290-E06E-4B60-AA92-BECDAE12F060}" type="presOf" srcId="{5E3B90E1-2284-4149-A72B-997B836C8426}" destId="{4A59A31F-64EB-4472-AE6B-72FBB368463E}" srcOrd="0" destOrd="0" presId="urn:microsoft.com/office/officeart/2005/8/layout/vList2"/>
    <dgm:cxn modelId="{E19EC391-EB52-4D6D-86DD-B99711F6C80D}" srcId="{E579750E-4765-4F3A-B10C-42B1D8A49795}" destId="{7DDF0CE4-9748-48F2-9B80-8ACE7D1B4652}" srcOrd="0" destOrd="0" parTransId="{01CB4FF9-A09E-4221-9FCA-8A3D17375373}" sibTransId="{25C75779-AEEB-4524-8C7C-0C0F4AFDEEB4}"/>
    <dgm:cxn modelId="{BF6EFE91-1D6B-41EF-9772-AB13ABBF517C}" type="presOf" srcId="{A235EC00-80C9-4202-966C-1E79C4E4DCAA}" destId="{91E57171-E365-4AA3-B72D-B2F5FA19C85B}" srcOrd="0" destOrd="0" presId="urn:microsoft.com/office/officeart/2005/8/layout/vList2"/>
    <dgm:cxn modelId="{B897419B-E139-478C-A242-B4A46EC894CD}" type="presOf" srcId="{7DDF0CE4-9748-48F2-9B80-8ACE7D1B4652}" destId="{91E57171-E365-4AA3-B72D-B2F5FA19C85B}" srcOrd="0" destOrd="7" presId="urn:microsoft.com/office/officeart/2005/8/layout/vList2"/>
    <dgm:cxn modelId="{EF37959C-3AB4-41EC-AF66-718BFBE00EB4}" type="presOf" srcId="{2D1BF442-9A74-41C3-8CE5-DADF3FA6D183}" destId="{DC9E6929-02BB-4FC1-B034-D0027557B771}" srcOrd="0" destOrd="0" presId="urn:microsoft.com/office/officeart/2005/8/layout/vList2"/>
    <dgm:cxn modelId="{C3370FA6-C70E-4369-8BAF-C8EE77ED82FC}" type="presOf" srcId="{94B7330B-C4D1-422E-BF1B-A5D96E78C1AB}" destId="{DC9E6929-02BB-4FC1-B034-D0027557B771}" srcOrd="0" destOrd="4" presId="urn:microsoft.com/office/officeart/2005/8/layout/vList2"/>
    <dgm:cxn modelId="{84CA4FA8-1A60-469B-8E04-5691A6A66DE7}" type="presOf" srcId="{A7DE0FB8-57AC-4AB6-997F-6363D89E7FD1}" destId="{91E57171-E365-4AA3-B72D-B2F5FA19C85B}" srcOrd="0" destOrd="8" presId="urn:microsoft.com/office/officeart/2005/8/layout/vList2"/>
    <dgm:cxn modelId="{6D99ADB1-3722-413A-8D9A-6F90FE8BD558}" srcId="{732AA7A4-4E5D-4B98-9B4A-3F1C481F4A7A}" destId="{1ED376AB-03FC-42AA-968C-1A826BA78330}" srcOrd="0" destOrd="0" parTransId="{F3E53F3D-426D-4353-B0B1-E5181E59B9C4}" sibTransId="{19B31D76-AFB4-4132-8057-F3643D210312}"/>
    <dgm:cxn modelId="{DDF5FFBF-4D99-4834-8001-4886C9D023DF}" type="presOf" srcId="{C2BA97A0-5901-45DA-8324-48B32102187D}" destId="{FDEDBA1E-B8DD-4554-83F4-AC4701ADEFAF}" srcOrd="0" destOrd="0" presId="urn:microsoft.com/office/officeart/2005/8/layout/vList2"/>
    <dgm:cxn modelId="{264003C3-32B4-4652-99FE-956B5D547898}" srcId="{5E3B90E1-2284-4149-A72B-997B836C8426}" destId="{E579750E-4765-4F3A-B10C-42B1D8A49795}" srcOrd="2" destOrd="0" parTransId="{10619E33-DAD9-4B3C-A64A-0102DB057CF5}" sibTransId="{6C12F571-6C43-44DE-AA28-D94B310C8146}"/>
    <dgm:cxn modelId="{4CE266C9-C54D-4D15-A10F-8269707B17CD}" srcId="{2D1BF442-9A74-41C3-8CE5-DADF3FA6D183}" destId="{EBBF9BD0-284D-46D7-998B-70AE416297B5}" srcOrd="1" destOrd="0" parTransId="{A8EEC7DF-B976-4782-812F-DA6DF4FBF42E}" sibTransId="{7414A0AB-D875-4D5E-AA3E-08A3812B8241}"/>
    <dgm:cxn modelId="{35BB60D0-2D23-4FC2-982E-F9627B015649}" type="presOf" srcId="{5C504724-F9D1-4540-A2D9-86EB9E33F654}" destId="{91E57171-E365-4AA3-B72D-B2F5FA19C85B}" srcOrd="0" destOrd="2" presId="urn:microsoft.com/office/officeart/2005/8/layout/vList2"/>
    <dgm:cxn modelId="{FCDCEED0-B0D7-4C04-8D1D-7737203577FC}" srcId="{A4722806-0A67-4CAE-9E06-E2D1FEE07E5B}" destId="{FA855826-FDA0-4B8B-B785-A7E9B0582C44}" srcOrd="1" destOrd="0" parTransId="{27364C72-98E8-4A79-A68F-A15CEE0EC499}" sibTransId="{52550201-6631-4933-B8DB-6526E729AC2A}"/>
    <dgm:cxn modelId="{6443F5D9-6C98-45F9-A058-BFD6335E2571}" type="presOf" srcId="{EBBF9BD0-284D-46D7-998B-70AE416297B5}" destId="{DC9E6929-02BB-4FC1-B034-D0027557B771}" srcOrd="0" destOrd="2" presId="urn:microsoft.com/office/officeart/2005/8/layout/vList2"/>
    <dgm:cxn modelId="{6A6441DF-A48B-4DF4-914A-D8CD97A2FDDF}" srcId="{A235EC00-80C9-4202-966C-1E79C4E4DCAA}" destId="{607F0C15-EB68-4F90-9CA7-4AC9F48E6455}" srcOrd="0" destOrd="0" parTransId="{A50D21B3-95E7-4478-8AEA-08A5DDAEF504}" sibTransId="{59ED0A51-7CAD-49CB-A417-E60DEC3EA0D0}"/>
    <dgm:cxn modelId="{973E02E6-9F31-4793-A892-4FC9D662816C}" srcId="{5E3B90E1-2284-4149-A72B-997B836C8426}" destId="{732AA7A4-4E5D-4B98-9B4A-3F1C481F4A7A}" srcOrd="1" destOrd="0" parTransId="{5E107401-E317-4EDF-A3DC-F83D86991230}" sibTransId="{BEF924BA-5F6F-494F-9B9B-3C0F75D02694}"/>
    <dgm:cxn modelId="{565AF7E7-EB28-45B3-8004-A5B886964BBC}" srcId="{20C9BAEA-BD14-47BB-9C65-6A67C1A92201}" destId="{62D8A7E7-0C70-4A6E-B7DC-A73D6235A571}" srcOrd="0" destOrd="0" parTransId="{29FF8EDA-58DB-4BA6-8242-64A21F0AE672}" sibTransId="{DE245749-5091-456A-9BDD-A2FD164E08D4}"/>
    <dgm:cxn modelId="{F1805CE9-A35E-43AC-B59A-CAA599373AF4}" srcId="{2D1BF442-9A74-41C3-8CE5-DADF3FA6D183}" destId="{432C013D-222A-47AB-BC8A-4A6A0D56AFB5}" srcOrd="0" destOrd="0" parTransId="{B07E0522-CC45-4A35-AF39-6C012233A190}" sibTransId="{5C5C1DE2-D527-4AB3-81E9-2B11B632D762}"/>
    <dgm:cxn modelId="{3E75B0EF-4AF2-4910-B2BE-5960B52BD62A}" srcId="{A60E5BB1-65F8-4CB1-83E6-D6FA3229B91A}" destId="{19608438-F1C1-47B7-A584-50559DA827A0}" srcOrd="0" destOrd="0" parTransId="{D7B82CDA-69AB-49E7-B19C-8098DAE12C4F}" sibTransId="{76488179-56FC-42F4-B137-01565E398140}"/>
    <dgm:cxn modelId="{8DC199F0-AC97-41C2-9BBA-2BDC07342879}" type="presOf" srcId="{20C9BAEA-BD14-47BB-9C65-6A67C1A92201}" destId="{77E2FD58-E176-4464-AF2A-0F8BB977BE28}" srcOrd="0" destOrd="2" presId="urn:microsoft.com/office/officeart/2005/8/layout/vList2"/>
    <dgm:cxn modelId="{9BC325F2-319F-41E4-BA7E-4C729E4EF15F}" type="presOf" srcId="{62D8A7E7-0C70-4A6E-B7DC-A73D6235A571}" destId="{77E2FD58-E176-4464-AF2A-0F8BB977BE28}" srcOrd="0" destOrd="3" presId="urn:microsoft.com/office/officeart/2005/8/layout/vList2"/>
    <dgm:cxn modelId="{BD9D63F7-286E-45E3-9FE9-C7CE363FD637}" type="presOf" srcId="{E579750E-4765-4F3A-B10C-42B1D8A49795}" destId="{91E57171-E365-4AA3-B72D-B2F5FA19C85B}" srcOrd="0" destOrd="6" presId="urn:microsoft.com/office/officeart/2005/8/layout/vList2"/>
    <dgm:cxn modelId="{4652E5F8-218F-4920-88CC-E4DA0A3FF7B2}" srcId="{732AA7A4-4E5D-4B98-9B4A-3F1C481F4A7A}" destId="{9C6C6823-F685-49C1-9A6C-5FEA723E131D}" srcOrd="1" destOrd="0" parTransId="{8DA4931C-A382-4E85-A029-E96CA62A9E9D}" sibTransId="{02EC1759-3E82-4A96-ADE3-EE454976058F}"/>
    <dgm:cxn modelId="{260CC5FA-72EE-440F-B286-7EDB3A2411D7}" type="presOf" srcId="{DD20BD4C-7885-4131-8586-492B89307E13}" destId="{0D8F654F-5575-4279-9792-8D7AD3C161A2}" srcOrd="0" destOrd="0" presId="urn:microsoft.com/office/officeart/2005/8/layout/vList2"/>
    <dgm:cxn modelId="{3AE6029D-9E28-4C89-B006-A4EBE9DEAD7A}" type="presParOf" srcId="{0D8F654F-5575-4279-9792-8D7AD3C161A2}" destId="{CE980DDF-5A09-4BFD-8A26-9E9015938551}" srcOrd="0" destOrd="0" presId="urn:microsoft.com/office/officeart/2005/8/layout/vList2"/>
    <dgm:cxn modelId="{1B8F5313-0F63-4E43-93E3-8634232FD8E4}" type="presParOf" srcId="{0D8F654F-5575-4279-9792-8D7AD3C161A2}" destId="{DC9E6929-02BB-4FC1-B034-D0027557B771}" srcOrd="1" destOrd="0" presId="urn:microsoft.com/office/officeart/2005/8/layout/vList2"/>
    <dgm:cxn modelId="{F066C445-E892-4434-8387-8D87B0FD29C8}" type="presParOf" srcId="{0D8F654F-5575-4279-9792-8D7AD3C161A2}" destId="{4A59A31F-64EB-4472-AE6B-72FBB368463E}" srcOrd="2" destOrd="0" presId="urn:microsoft.com/office/officeart/2005/8/layout/vList2"/>
    <dgm:cxn modelId="{21BED20C-C528-42DA-93A9-F7FAF76581A1}" type="presParOf" srcId="{0D8F654F-5575-4279-9792-8D7AD3C161A2}" destId="{91E57171-E365-4AA3-B72D-B2F5FA19C85B}" srcOrd="3" destOrd="0" presId="urn:microsoft.com/office/officeart/2005/8/layout/vList2"/>
    <dgm:cxn modelId="{075497B0-E27E-4E8F-8527-DBFDF83765DB}" type="presParOf" srcId="{0D8F654F-5575-4279-9792-8D7AD3C161A2}" destId="{FDEDBA1E-B8DD-4554-83F4-AC4701ADEFAF}" srcOrd="4" destOrd="0" presId="urn:microsoft.com/office/officeart/2005/8/layout/vList2"/>
    <dgm:cxn modelId="{12B64C28-BF2A-4930-B6AB-5B707A5356AD}" type="presParOf" srcId="{0D8F654F-5575-4279-9792-8D7AD3C161A2}" destId="{77E2FD58-E176-4464-AF2A-0F8BB977BE28}" srcOrd="5"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04C493-E0C7-6A40-BE1A-CA38AD07B74B}" type="doc">
      <dgm:prSet loTypeId="urn:microsoft.com/office/officeart/2005/8/layout/process4" loCatId="" qsTypeId="urn:microsoft.com/office/officeart/2005/8/quickstyle/simple4" qsCatId="simple" csTypeId="urn:microsoft.com/office/officeart/2005/8/colors/colorful4" csCatId="colorful" phldr="1"/>
      <dgm:spPr/>
      <dgm:t>
        <a:bodyPr/>
        <a:lstStyle/>
        <a:p>
          <a:endParaRPr lang="en-US"/>
        </a:p>
      </dgm:t>
    </dgm:pt>
    <dgm:pt modelId="{67CA724F-AF82-7546-A27A-2153B340AC9C}">
      <dgm:prSet phldrT="[Text]"/>
      <dgm:spPr/>
      <dgm:t>
        <a:bodyPr/>
        <a:lstStyle/>
        <a:p>
          <a:pPr>
            <a:buFont typeface="+mj-lt"/>
            <a:buAutoNum type="arabicPeriod"/>
          </a:pPr>
          <a:r>
            <a:rPr lang="en-US" dirty="0">
              <a:effectLst/>
              <a:latin typeface="Times New Roman" panose="02020603050405020304" pitchFamily="18" charset="0"/>
              <a:ea typeface="DengXian" panose="02010600030101010101" pitchFamily="2" charset="-122"/>
            </a:rPr>
            <a:t>Video clips are divided into 5-second segments at 30 FPS and later down-sampled to 10 FPS for efficiency.</a:t>
          </a:r>
          <a:endParaRPr lang="en-US" dirty="0"/>
        </a:p>
      </dgm:t>
    </dgm:pt>
    <dgm:pt modelId="{C3617645-4D5E-444C-AA6D-6F0A31236566}" type="parTrans" cxnId="{BA55E512-581D-954F-989C-EB2424072253}">
      <dgm:prSet/>
      <dgm:spPr/>
      <dgm:t>
        <a:bodyPr/>
        <a:lstStyle/>
        <a:p>
          <a:endParaRPr lang="en-US"/>
        </a:p>
      </dgm:t>
    </dgm:pt>
    <dgm:pt modelId="{A72B6783-8860-B045-8638-7A4723AA82B1}" type="sibTrans" cxnId="{BA55E512-581D-954F-989C-EB2424072253}">
      <dgm:prSet/>
      <dgm:spPr/>
      <dgm:t>
        <a:bodyPr/>
        <a:lstStyle/>
        <a:p>
          <a:endParaRPr lang="en-US"/>
        </a:p>
      </dgm:t>
    </dgm:pt>
    <dgm:pt modelId="{41B2B6EB-54C2-EE42-9385-2E2ECD09FA59}">
      <dgm:prSet phldrT="[Text]"/>
      <dgm:spPr/>
      <dgm:t>
        <a:bodyPr/>
        <a:lstStyle/>
        <a:p>
          <a:r>
            <a:rPr lang="en-US" dirty="0">
              <a:effectLst/>
              <a:latin typeface="Times New Roman" panose="02020603050405020304" pitchFamily="18" charset="0"/>
              <a:ea typeface="DengXian" panose="02010600030101010101" pitchFamily="2" charset="-122"/>
            </a:rPr>
            <a:t>Frame Preprocessing</a:t>
          </a:r>
          <a:endParaRPr lang="en-US" dirty="0"/>
        </a:p>
      </dgm:t>
    </dgm:pt>
    <dgm:pt modelId="{1B7F5E69-B3F9-BE4E-9443-FC74A65C5E64}" type="parTrans" cxnId="{4461BE08-0EBB-A84C-B9D7-F5F47231A66F}">
      <dgm:prSet/>
      <dgm:spPr/>
      <dgm:t>
        <a:bodyPr/>
        <a:lstStyle/>
        <a:p>
          <a:endParaRPr lang="en-US"/>
        </a:p>
      </dgm:t>
    </dgm:pt>
    <dgm:pt modelId="{5E6EAC59-B098-1E40-B762-27249CF87271}" type="sibTrans" cxnId="{4461BE08-0EBB-A84C-B9D7-F5F47231A66F}">
      <dgm:prSet/>
      <dgm:spPr/>
      <dgm:t>
        <a:bodyPr/>
        <a:lstStyle/>
        <a:p>
          <a:endParaRPr lang="en-US"/>
        </a:p>
      </dgm:t>
    </dgm:pt>
    <dgm:pt modelId="{FB6D4AC1-4E35-C047-85BF-747DC1F1509D}">
      <dgm:prSet phldrT="[Text]"/>
      <dgm:spPr/>
      <dgm:t>
        <a:bodyPr/>
        <a:lstStyle/>
        <a:p>
          <a:r>
            <a:rPr lang="en-US" dirty="0">
              <a:effectLst/>
              <a:latin typeface="Times New Roman" panose="02020603050405020304" pitchFamily="18" charset="0"/>
              <a:ea typeface="DengXian" panose="02010600030101010101" pitchFamily="2" charset="-122"/>
            </a:rPr>
            <a:t>Skeleton Extraction</a:t>
          </a:r>
          <a:endParaRPr lang="en-US" dirty="0"/>
        </a:p>
      </dgm:t>
    </dgm:pt>
    <dgm:pt modelId="{5CA8ABBA-1788-8E4B-B842-03C6CBE6AAE0}" type="parTrans" cxnId="{F8408128-AA88-4F42-A22D-EAA599B35572}">
      <dgm:prSet/>
      <dgm:spPr/>
      <dgm:t>
        <a:bodyPr/>
        <a:lstStyle/>
        <a:p>
          <a:endParaRPr lang="en-US"/>
        </a:p>
      </dgm:t>
    </dgm:pt>
    <dgm:pt modelId="{D6E40590-03BE-6E48-8329-12E438717BD8}" type="sibTrans" cxnId="{F8408128-AA88-4F42-A22D-EAA599B35572}">
      <dgm:prSet/>
      <dgm:spPr/>
      <dgm:t>
        <a:bodyPr/>
        <a:lstStyle/>
        <a:p>
          <a:endParaRPr lang="en-US"/>
        </a:p>
      </dgm:t>
    </dgm:pt>
    <dgm:pt modelId="{2A1B9690-4A06-1241-B6D7-ED84D91987B9}">
      <dgm:prSet phldrT="[Text]"/>
      <dgm:spPr/>
      <dgm:t>
        <a:bodyPr/>
        <a:lstStyle/>
        <a:p>
          <a:r>
            <a:rPr lang="en-US" dirty="0">
              <a:effectLst/>
              <a:latin typeface="Times New Roman" panose="02020603050405020304" pitchFamily="18" charset="0"/>
              <a:ea typeface="DengXian" panose="02010600030101010101" pitchFamily="2" charset="-122"/>
            </a:rPr>
            <a:t>Feature Fusion</a:t>
          </a:r>
          <a:endParaRPr lang="en-US" dirty="0"/>
        </a:p>
      </dgm:t>
    </dgm:pt>
    <dgm:pt modelId="{70C10787-BE59-FA43-AC37-C8C52E56AB74}" type="parTrans" cxnId="{761281C4-2A0E-BB4B-8BFA-701765941A7D}">
      <dgm:prSet/>
      <dgm:spPr/>
      <dgm:t>
        <a:bodyPr/>
        <a:lstStyle/>
        <a:p>
          <a:endParaRPr lang="en-US"/>
        </a:p>
      </dgm:t>
    </dgm:pt>
    <dgm:pt modelId="{D5DDABC3-4309-444C-800A-C48139AE3FF5}" type="sibTrans" cxnId="{761281C4-2A0E-BB4B-8BFA-701765941A7D}">
      <dgm:prSet/>
      <dgm:spPr/>
      <dgm:t>
        <a:bodyPr/>
        <a:lstStyle/>
        <a:p>
          <a:endParaRPr lang="en-US"/>
        </a:p>
      </dgm:t>
    </dgm:pt>
    <dgm:pt modelId="{EA980C0B-E073-C246-BE21-1D2C2DF7BD66}">
      <dgm:prSet phldrT="[Text]"/>
      <dgm:spPr/>
      <dgm:t>
        <a:bodyPr/>
        <a:lstStyle/>
        <a:p>
          <a:r>
            <a:rPr lang="en-US" dirty="0">
              <a:effectLst/>
              <a:latin typeface="Times New Roman" panose="02020603050405020304" pitchFamily="18" charset="0"/>
              <a:ea typeface="DengXian" panose="02010600030101010101" pitchFamily="2" charset="-122"/>
            </a:rPr>
            <a:t>Skeleton and change detection features are combined using addition-based fusion.</a:t>
          </a:r>
          <a:endParaRPr lang="en-US" dirty="0"/>
        </a:p>
      </dgm:t>
    </dgm:pt>
    <dgm:pt modelId="{9067E70A-EF3B-744E-8A63-2BB2A9B6059C}" type="parTrans" cxnId="{8AFB24D3-2FBE-C541-BC7A-1761C4526374}">
      <dgm:prSet/>
      <dgm:spPr/>
      <dgm:t>
        <a:bodyPr/>
        <a:lstStyle/>
        <a:p>
          <a:endParaRPr lang="en-US"/>
        </a:p>
      </dgm:t>
    </dgm:pt>
    <dgm:pt modelId="{DC4D3941-1786-7044-9078-76B235D25E3B}" type="sibTrans" cxnId="{8AFB24D3-2FBE-C541-BC7A-1761C4526374}">
      <dgm:prSet/>
      <dgm:spPr/>
      <dgm:t>
        <a:bodyPr/>
        <a:lstStyle/>
        <a:p>
          <a:endParaRPr lang="en-US"/>
        </a:p>
      </dgm:t>
    </dgm:pt>
    <dgm:pt modelId="{A4DEC74B-5003-9046-92EA-FC21331F1BF8}">
      <dgm:prSet phldrT="[Text]"/>
      <dgm:spPr/>
      <dgm:t>
        <a:bodyPr/>
        <a:lstStyle/>
        <a:p>
          <a:pPr>
            <a:buFont typeface="+mj-lt"/>
            <a:buAutoNum type="arabicPeriod"/>
          </a:pPr>
          <a:r>
            <a:rPr lang="en-US" dirty="0">
              <a:effectLst/>
              <a:latin typeface="Times New Roman" panose="02020603050405020304" pitchFamily="18" charset="0"/>
              <a:ea typeface="DengXian" panose="02010600030101010101" pitchFamily="2" charset="-122"/>
            </a:rPr>
            <a:t>Temporal Aggregation</a:t>
          </a:r>
          <a:endParaRPr lang="en-US" dirty="0"/>
        </a:p>
      </dgm:t>
    </dgm:pt>
    <dgm:pt modelId="{92A4CF29-22F9-A44E-87F7-6B98A926524C}" type="parTrans" cxnId="{B24900F2-9615-0347-9AAA-E7EE9A9438D9}">
      <dgm:prSet/>
      <dgm:spPr/>
      <dgm:t>
        <a:bodyPr/>
        <a:lstStyle/>
        <a:p>
          <a:endParaRPr lang="en-US"/>
        </a:p>
      </dgm:t>
    </dgm:pt>
    <dgm:pt modelId="{0EB14F3F-232D-874E-A38A-6DB4F390606F}" type="sibTrans" cxnId="{B24900F2-9615-0347-9AAA-E7EE9A9438D9}">
      <dgm:prSet/>
      <dgm:spPr/>
      <dgm:t>
        <a:bodyPr/>
        <a:lstStyle/>
        <a:p>
          <a:endParaRPr lang="en-US"/>
        </a:p>
      </dgm:t>
    </dgm:pt>
    <dgm:pt modelId="{D1F74B74-D6E2-1D44-948E-882F09596931}">
      <dgm:prSet phldrT="[Text]"/>
      <dgm:spPr/>
      <dgm:t>
        <a:bodyPr/>
        <a:lstStyle/>
        <a:p>
          <a:r>
            <a:rPr lang="en-US" dirty="0">
              <a:effectLst/>
              <a:latin typeface="Times New Roman" panose="02020603050405020304" pitchFamily="18" charset="0"/>
              <a:ea typeface="DengXian" panose="02010600030101010101" pitchFamily="2" charset="-122"/>
            </a:rPr>
            <a:t>Frames are resized to standardized dimensions (100x100 pixels).</a:t>
          </a:r>
          <a:endParaRPr lang="en-US" dirty="0"/>
        </a:p>
      </dgm:t>
    </dgm:pt>
    <dgm:pt modelId="{2806DC82-B74A-6740-91BB-2FA943254500}" type="parTrans" cxnId="{9F963DEF-936E-3C48-94B0-55D83949465E}">
      <dgm:prSet/>
      <dgm:spPr/>
      <dgm:t>
        <a:bodyPr/>
        <a:lstStyle/>
        <a:p>
          <a:endParaRPr lang="en-US"/>
        </a:p>
      </dgm:t>
    </dgm:pt>
    <dgm:pt modelId="{68938E7D-5B57-E443-83F9-54308CAB1AFE}" type="sibTrans" cxnId="{9F963DEF-936E-3C48-94B0-55D83949465E}">
      <dgm:prSet/>
      <dgm:spPr/>
      <dgm:t>
        <a:bodyPr/>
        <a:lstStyle/>
        <a:p>
          <a:endParaRPr lang="en-US"/>
        </a:p>
      </dgm:t>
    </dgm:pt>
    <dgm:pt modelId="{0F348E90-7602-244A-9457-2C21310197AD}">
      <dgm:prSet phldrT="[Text]"/>
      <dgm:spPr/>
      <dgm:t>
        <a:bodyPr/>
        <a:lstStyle/>
        <a:p>
          <a:r>
            <a:rPr lang="en-US" dirty="0"/>
            <a:t>Change Detection</a:t>
          </a:r>
        </a:p>
      </dgm:t>
    </dgm:pt>
    <dgm:pt modelId="{84803251-5C7E-484A-BB14-CB860416C156}" type="parTrans" cxnId="{05F13E98-3CE5-3A43-8C9D-7AC4C0F70C48}">
      <dgm:prSet/>
      <dgm:spPr/>
      <dgm:t>
        <a:bodyPr/>
        <a:lstStyle/>
        <a:p>
          <a:endParaRPr lang="en-US"/>
        </a:p>
      </dgm:t>
    </dgm:pt>
    <dgm:pt modelId="{602D005B-3720-6E47-BF66-366C6902EE2E}" type="sibTrans" cxnId="{05F13E98-3CE5-3A43-8C9D-7AC4C0F70C48}">
      <dgm:prSet/>
      <dgm:spPr/>
      <dgm:t>
        <a:bodyPr/>
        <a:lstStyle/>
        <a:p>
          <a:endParaRPr lang="en-US"/>
        </a:p>
      </dgm:t>
    </dgm:pt>
    <dgm:pt modelId="{AF67ED22-309E-1246-B18B-D2C2C0439A7B}">
      <dgm:prSet phldrT="[Text]"/>
      <dgm:spPr/>
      <dgm:t>
        <a:bodyPr/>
        <a:lstStyle/>
        <a:p>
          <a:r>
            <a:rPr lang="en-US" dirty="0"/>
            <a:t> RGB pipeline &amp; Change Detection pipeline</a:t>
          </a:r>
        </a:p>
      </dgm:t>
    </dgm:pt>
    <dgm:pt modelId="{CB7EDC01-C9EB-BF49-B426-8659F8911816}" type="sibTrans" cxnId="{BE475464-6A82-FD45-87A7-789A8764CB9A}">
      <dgm:prSet/>
      <dgm:spPr/>
      <dgm:t>
        <a:bodyPr/>
        <a:lstStyle/>
        <a:p>
          <a:endParaRPr lang="en-US"/>
        </a:p>
      </dgm:t>
    </dgm:pt>
    <dgm:pt modelId="{60808A30-CE43-A645-99A6-19B98EBC5866}" type="parTrans" cxnId="{BE475464-6A82-FD45-87A7-789A8764CB9A}">
      <dgm:prSet/>
      <dgm:spPr/>
      <dgm:t>
        <a:bodyPr/>
        <a:lstStyle/>
        <a:p>
          <a:endParaRPr lang="en-US"/>
        </a:p>
      </dgm:t>
    </dgm:pt>
    <dgm:pt modelId="{175CBF0D-4253-5A41-9731-2C5C16E26624}">
      <dgm:prSet phldrT="[Text]"/>
      <dgm:spPr/>
      <dgm:t>
        <a:bodyPr/>
        <a:lstStyle/>
        <a:p>
          <a:r>
            <a:rPr lang="en-US" dirty="0">
              <a:effectLst/>
              <a:latin typeface="Times New Roman" panose="02020603050405020304" pitchFamily="18" charset="0"/>
              <a:ea typeface="DengXian" panose="02010600030101010101" pitchFamily="2" charset="-122"/>
            </a:rPr>
            <a:t>Conv-LSTM processes aggregated features to predict violence.</a:t>
          </a:r>
          <a:endParaRPr lang="en-US" dirty="0"/>
        </a:p>
      </dgm:t>
    </dgm:pt>
    <dgm:pt modelId="{88278B8D-AFB1-814F-A42F-3B7D5F60B918}" type="parTrans" cxnId="{4AB66F04-8F55-5D4A-8D38-70B84D072B4B}">
      <dgm:prSet/>
      <dgm:spPr/>
      <dgm:t>
        <a:bodyPr/>
        <a:lstStyle/>
        <a:p>
          <a:endParaRPr lang="en-US"/>
        </a:p>
      </dgm:t>
    </dgm:pt>
    <dgm:pt modelId="{82371701-4E3F-C247-9EC9-F98C257DA892}" type="sibTrans" cxnId="{4AB66F04-8F55-5D4A-8D38-70B84D072B4B}">
      <dgm:prSet/>
      <dgm:spPr/>
      <dgm:t>
        <a:bodyPr/>
        <a:lstStyle/>
        <a:p>
          <a:endParaRPr lang="en-US"/>
        </a:p>
      </dgm:t>
    </dgm:pt>
    <dgm:pt modelId="{C8FF9138-1208-574B-AE35-3E0DEAD7EAD8}">
      <dgm:prSet phldrT="[Text]"/>
      <dgm:spPr/>
      <dgm:t>
        <a:bodyPr/>
        <a:lstStyle/>
        <a:p>
          <a:r>
            <a:rPr lang="en-US" dirty="0"/>
            <a:t>Video Sampling</a:t>
          </a:r>
        </a:p>
      </dgm:t>
    </dgm:pt>
    <dgm:pt modelId="{577D5E69-FD87-064F-BC2E-098DA497B573}" type="sibTrans" cxnId="{62EDDF85-C072-504C-A91F-86F75DC0AA31}">
      <dgm:prSet/>
      <dgm:spPr/>
      <dgm:t>
        <a:bodyPr/>
        <a:lstStyle/>
        <a:p>
          <a:endParaRPr lang="en-US"/>
        </a:p>
      </dgm:t>
    </dgm:pt>
    <dgm:pt modelId="{F0ED80B1-B790-624F-8573-C9BF77C56717}" type="parTrans" cxnId="{62EDDF85-C072-504C-A91F-86F75DC0AA31}">
      <dgm:prSet/>
      <dgm:spPr/>
      <dgm:t>
        <a:bodyPr/>
        <a:lstStyle/>
        <a:p>
          <a:endParaRPr lang="en-US"/>
        </a:p>
      </dgm:t>
    </dgm:pt>
    <dgm:pt modelId="{5AC08604-2E82-D343-AD14-9E5349E80144}" type="pres">
      <dgm:prSet presAssocID="{FA04C493-E0C7-6A40-BE1A-CA38AD07B74B}" presName="Name0" presStyleCnt="0">
        <dgm:presLayoutVars>
          <dgm:dir/>
          <dgm:animLvl val="lvl"/>
          <dgm:resizeHandles val="exact"/>
        </dgm:presLayoutVars>
      </dgm:prSet>
      <dgm:spPr/>
    </dgm:pt>
    <dgm:pt modelId="{A7C4577F-012F-764F-8925-708CC0D1747C}" type="pres">
      <dgm:prSet presAssocID="{A4DEC74B-5003-9046-92EA-FC21331F1BF8}" presName="boxAndChildren" presStyleCnt="0"/>
      <dgm:spPr/>
    </dgm:pt>
    <dgm:pt modelId="{CC50F92C-6B2B-D741-9F5D-18179F5AB130}" type="pres">
      <dgm:prSet presAssocID="{A4DEC74B-5003-9046-92EA-FC21331F1BF8}" presName="parentTextBox" presStyleLbl="node1" presStyleIdx="0" presStyleCnt="5"/>
      <dgm:spPr/>
    </dgm:pt>
    <dgm:pt modelId="{00DE0570-3CD4-874B-9F8C-6E177E43D6F3}" type="pres">
      <dgm:prSet presAssocID="{A4DEC74B-5003-9046-92EA-FC21331F1BF8}" presName="entireBox" presStyleLbl="node1" presStyleIdx="0" presStyleCnt="5"/>
      <dgm:spPr/>
    </dgm:pt>
    <dgm:pt modelId="{1A20F609-96FF-794C-AD86-4654AA9C39FF}" type="pres">
      <dgm:prSet presAssocID="{A4DEC74B-5003-9046-92EA-FC21331F1BF8}" presName="descendantBox" presStyleCnt="0"/>
      <dgm:spPr/>
    </dgm:pt>
    <dgm:pt modelId="{354CAEF3-B273-A845-9E46-DCEBD1DAE246}" type="pres">
      <dgm:prSet presAssocID="{175CBF0D-4253-5A41-9731-2C5C16E26624}" presName="childTextBox" presStyleLbl="fgAccFollowNode1" presStyleIdx="0" presStyleCnt="6">
        <dgm:presLayoutVars>
          <dgm:bulletEnabled val="1"/>
        </dgm:presLayoutVars>
      </dgm:prSet>
      <dgm:spPr/>
    </dgm:pt>
    <dgm:pt modelId="{611A61BB-087D-EB46-B820-58D6B48D3C77}" type="pres">
      <dgm:prSet presAssocID="{D5DDABC3-4309-444C-800A-C48139AE3FF5}" presName="sp" presStyleCnt="0"/>
      <dgm:spPr/>
    </dgm:pt>
    <dgm:pt modelId="{0C674A62-169E-8543-AD1C-A9DCA81B019F}" type="pres">
      <dgm:prSet presAssocID="{2A1B9690-4A06-1241-B6D7-ED84D91987B9}" presName="arrowAndChildren" presStyleCnt="0"/>
      <dgm:spPr/>
    </dgm:pt>
    <dgm:pt modelId="{2B2E6295-7397-9D4B-B4AA-DF242AF9D072}" type="pres">
      <dgm:prSet presAssocID="{2A1B9690-4A06-1241-B6D7-ED84D91987B9}" presName="parentTextArrow" presStyleLbl="node1" presStyleIdx="0" presStyleCnt="5"/>
      <dgm:spPr/>
    </dgm:pt>
    <dgm:pt modelId="{5BAAFF52-A0BC-A54A-8BC6-55147F9D62C8}" type="pres">
      <dgm:prSet presAssocID="{2A1B9690-4A06-1241-B6D7-ED84D91987B9}" presName="arrow" presStyleLbl="node1" presStyleIdx="1" presStyleCnt="5"/>
      <dgm:spPr/>
    </dgm:pt>
    <dgm:pt modelId="{5D47F6BB-1223-6D43-911F-9DCA7AD7E4D5}" type="pres">
      <dgm:prSet presAssocID="{2A1B9690-4A06-1241-B6D7-ED84D91987B9}" presName="descendantArrow" presStyleCnt="0"/>
      <dgm:spPr/>
    </dgm:pt>
    <dgm:pt modelId="{7B3FFF36-C1C1-0A4C-AA41-FF5DEEEF983A}" type="pres">
      <dgm:prSet presAssocID="{EA980C0B-E073-C246-BE21-1D2C2DF7BD66}" presName="childTextArrow" presStyleLbl="fgAccFollowNode1" presStyleIdx="1" presStyleCnt="6">
        <dgm:presLayoutVars>
          <dgm:bulletEnabled val="1"/>
        </dgm:presLayoutVars>
      </dgm:prSet>
      <dgm:spPr/>
    </dgm:pt>
    <dgm:pt modelId="{CBCB81E1-D846-D748-B76B-7BDD88CF67BC}" type="pres">
      <dgm:prSet presAssocID="{CB7EDC01-C9EB-BF49-B426-8659F8911816}" presName="sp" presStyleCnt="0"/>
      <dgm:spPr/>
    </dgm:pt>
    <dgm:pt modelId="{A35F1E5C-F046-3C48-8886-B555F4971382}" type="pres">
      <dgm:prSet presAssocID="{AF67ED22-309E-1246-B18B-D2C2C0439A7B}" presName="arrowAndChildren" presStyleCnt="0"/>
      <dgm:spPr/>
    </dgm:pt>
    <dgm:pt modelId="{F55F7835-A48D-C24F-85C5-B1CE870B11FA}" type="pres">
      <dgm:prSet presAssocID="{AF67ED22-309E-1246-B18B-D2C2C0439A7B}" presName="parentTextArrow" presStyleLbl="node1" presStyleIdx="1" presStyleCnt="5"/>
      <dgm:spPr/>
    </dgm:pt>
    <dgm:pt modelId="{5EAC1B58-8F94-0549-801F-F77E92DC3412}" type="pres">
      <dgm:prSet presAssocID="{AF67ED22-309E-1246-B18B-D2C2C0439A7B}" presName="arrow" presStyleLbl="node1" presStyleIdx="2" presStyleCnt="5"/>
      <dgm:spPr/>
    </dgm:pt>
    <dgm:pt modelId="{31C3FB25-47C4-024A-BE32-0DF533AC9F8A}" type="pres">
      <dgm:prSet presAssocID="{AF67ED22-309E-1246-B18B-D2C2C0439A7B}" presName="descendantArrow" presStyleCnt="0"/>
      <dgm:spPr/>
    </dgm:pt>
    <dgm:pt modelId="{70B8E457-8F50-DC4F-8A7A-5F4964D29DA8}" type="pres">
      <dgm:prSet presAssocID="{FB6D4AC1-4E35-C047-85BF-747DC1F1509D}" presName="childTextArrow" presStyleLbl="fgAccFollowNode1" presStyleIdx="2" presStyleCnt="6">
        <dgm:presLayoutVars>
          <dgm:bulletEnabled val="1"/>
        </dgm:presLayoutVars>
      </dgm:prSet>
      <dgm:spPr/>
    </dgm:pt>
    <dgm:pt modelId="{4EAAC8B9-5C38-F443-83F2-4F3E7D29893A}" type="pres">
      <dgm:prSet presAssocID="{0F348E90-7602-244A-9457-2C21310197AD}" presName="childTextArrow" presStyleLbl="fgAccFollowNode1" presStyleIdx="3" presStyleCnt="6">
        <dgm:presLayoutVars>
          <dgm:bulletEnabled val="1"/>
        </dgm:presLayoutVars>
      </dgm:prSet>
      <dgm:spPr/>
    </dgm:pt>
    <dgm:pt modelId="{28CCF875-0AC9-FC49-97D7-FC0E534F6B43}" type="pres">
      <dgm:prSet presAssocID="{5E6EAC59-B098-1E40-B762-27249CF87271}" presName="sp" presStyleCnt="0"/>
      <dgm:spPr/>
    </dgm:pt>
    <dgm:pt modelId="{4FE38DFD-4067-4B41-B5CE-D2798286B5BA}" type="pres">
      <dgm:prSet presAssocID="{41B2B6EB-54C2-EE42-9385-2E2ECD09FA59}" presName="arrowAndChildren" presStyleCnt="0"/>
      <dgm:spPr/>
    </dgm:pt>
    <dgm:pt modelId="{07066801-EEE8-FD48-AFD6-FFD6BDEB365A}" type="pres">
      <dgm:prSet presAssocID="{41B2B6EB-54C2-EE42-9385-2E2ECD09FA59}" presName="parentTextArrow" presStyleLbl="node1" presStyleIdx="2" presStyleCnt="5"/>
      <dgm:spPr/>
    </dgm:pt>
    <dgm:pt modelId="{74EF006F-721A-664F-9A28-F4577579DBA4}" type="pres">
      <dgm:prSet presAssocID="{41B2B6EB-54C2-EE42-9385-2E2ECD09FA59}" presName="arrow" presStyleLbl="node1" presStyleIdx="3" presStyleCnt="5"/>
      <dgm:spPr/>
    </dgm:pt>
    <dgm:pt modelId="{B86E81CF-EE74-974B-AC53-22C1C591426A}" type="pres">
      <dgm:prSet presAssocID="{41B2B6EB-54C2-EE42-9385-2E2ECD09FA59}" presName="descendantArrow" presStyleCnt="0"/>
      <dgm:spPr/>
    </dgm:pt>
    <dgm:pt modelId="{21E4DCDD-9FF6-884A-A2C8-7FC76B0133C8}" type="pres">
      <dgm:prSet presAssocID="{D1F74B74-D6E2-1D44-948E-882F09596931}" presName="childTextArrow" presStyleLbl="fgAccFollowNode1" presStyleIdx="4" presStyleCnt="6">
        <dgm:presLayoutVars>
          <dgm:bulletEnabled val="1"/>
        </dgm:presLayoutVars>
      </dgm:prSet>
      <dgm:spPr/>
    </dgm:pt>
    <dgm:pt modelId="{F139C5CE-CFB4-254A-A789-4F626EB6FC73}" type="pres">
      <dgm:prSet presAssocID="{577D5E69-FD87-064F-BC2E-098DA497B573}" presName="sp" presStyleCnt="0"/>
      <dgm:spPr/>
    </dgm:pt>
    <dgm:pt modelId="{73C8CE1B-642F-6B4C-97CD-2ABF460DB359}" type="pres">
      <dgm:prSet presAssocID="{C8FF9138-1208-574B-AE35-3E0DEAD7EAD8}" presName="arrowAndChildren" presStyleCnt="0"/>
      <dgm:spPr/>
    </dgm:pt>
    <dgm:pt modelId="{CCD0E486-E9AA-5543-95B0-F93FC4675795}" type="pres">
      <dgm:prSet presAssocID="{C8FF9138-1208-574B-AE35-3E0DEAD7EAD8}" presName="parentTextArrow" presStyleLbl="node1" presStyleIdx="3" presStyleCnt="5"/>
      <dgm:spPr/>
    </dgm:pt>
    <dgm:pt modelId="{F0E806A4-5C2B-E444-8039-60A756AD769C}" type="pres">
      <dgm:prSet presAssocID="{C8FF9138-1208-574B-AE35-3E0DEAD7EAD8}" presName="arrow" presStyleLbl="node1" presStyleIdx="4" presStyleCnt="5"/>
      <dgm:spPr/>
    </dgm:pt>
    <dgm:pt modelId="{AB7DCC26-4B73-EE45-8515-6185A81D27D1}" type="pres">
      <dgm:prSet presAssocID="{C8FF9138-1208-574B-AE35-3E0DEAD7EAD8}" presName="descendantArrow" presStyleCnt="0"/>
      <dgm:spPr/>
    </dgm:pt>
    <dgm:pt modelId="{F8569B52-FD9C-E84B-A18D-87A838FB5C46}" type="pres">
      <dgm:prSet presAssocID="{67CA724F-AF82-7546-A27A-2153B340AC9C}" presName="childTextArrow" presStyleLbl="fgAccFollowNode1" presStyleIdx="5" presStyleCnt="6">
        <dgm:presLayoutVars>
          <dgm:bulletEnabled val="1"/>
        </dgm:presLayoutVars>
      </dgm:prSet>
      <dgm:spPr/>
    </dgm:pt>
  </dgm:ptLst>
  <dgm:cxnLst>
    <dgm:cxn modelId="{4AB66F04-8F55-5D4A-8D38-70B84D072B4B}" srcId="{A4DEC74B-5003-9046-92EA-FC21331F1BF8}" destId="{175CBF0D-4253-5A41-9731-2C5C16E26624}" srcOrd="0" destOrd="0" parTransId="{88278B8D-AFB1-814F-A42F-3B7D5F60B918}" sibTransId="{82371701-4E3F-C247-9EC9-F98C257DA892}"/>
    <dgm:cxn modelId="{4461BE08-0EBB-A84C-B9D7-F5F47231A66F}" srcId="{FA04C493-E0C7-6A40-BE1A-CA38AD07B74B}" destId="{41B2B6EB-54C2-EE42-9385-2E2ECD09FA59}" srcOrd="1" destOrd="0" parTransId="{1B7F5E69-B3F9-BE4E-9443-FC74A65C5E64}" sibTransId="{5E6EAC59-B098-1E40-B762-27249CF87271}"/>
    <dgm:cxn modelId="{BA55E512-581D-954F-989C-EB2424072253}" srcId="{C8FF9138-1208-574B-AE35-3E0DEAD7EAD8}" destId="{67CA724F-AF82-7546-A27A-2153B340AC9C}" srcOrd="0" destOrd="0" parTransId="{C3617645-4D5E-444C-AA6D-6F0A31236566}" sibTransId="{A72B6783-8860-B045-8638-7A4723AA82B1}"/>
    <dgm:cxn modelId="{284B6516-1630-E949-9838-961196505A64}" type="presOf" srcId="{AF67ED22-309E-1246-B18B-D2C2C0439A7B}" destId="{5EAC1B58-8F94-0549-801F-F77E92DC3412}" srcOrd="1" destOrd="0" presId="urn:microsoft.com/office/officeart/2005/8/layout/process4"/>
    <dgm:cxn modelId="{B929AD21-73F0-D346-B23F-D99F1CA7235D}" type="presOf" srcId="{2A1B9690-4A06-1241-B6D7-ED84D91987B9}" destId="{2B2E6295-7397-9D4B-B4AA-DF242AF9D072}" srcOrd="0" destOrd="0" presId="urn:microsoft.com/office/officeart/2005/8/layout/process4"/>
    <dgm:cxn modelId="{AA852F26-C9B5-3848-BECA-01407E15B99A}" type="presOf" srcId="{67CA724F-AF82-7546-A27A-2153B340AC9C}" destId="{F8569B52-FD9C-E84B-A18D-87A838FB5C46}" srcOrd="0" destOrd="0" presId="urn:microsoft.com/office/officeart/2005/8/layout/process4"/>
    <dgm:cxn modelId="{F8408128-AA88-4F42-A22D-EAA599B35572}" srcId="{AF67ED22-309E-1246-B18B-D2C2C0439A7B}" destId="{FB6D4AC1-4E35-C047-85BF-747DC1F1509D}" srcOrd="0" destOrd="0" parTransId="{5CA8ABBA-1788-8E4B-B842-03C6CBE6AAE0}" sibTransId="{D6E40590-03BE-6E48-8329-12E438717BD8}"/>
    <dgm:cxn modelId="{699EDE2E-3355-3846-8ACA-0877A37DB8F6}" type="presOf" srcId="{FA04C493-E0C7-6A40-BE1A-CA38AD07B74B}" destId="{5AC08604-2E82-D343-AD14-9E5349E80144}" srcOrd="0" destOrd="0" presId="urn:microsoft.com/office/officeart/2005/8/layout/process4"/>
    <dgm:cxn modelId="{C3F22D3F-C6EE-154C-ADD1-53E037F395B0}" type="presOf" srcId="{2A1B9690-4A06-1241-B6D7-ED84D91987B9}" destId="{5BAAFF52-A0BC-A54A-8BC6-55147F9D62C8}" srcOrd="1" destOrd="0" presId="urn:microsoft.com/office/officeart/2005/8/layout/process4"/>
    <dgm:cxn modelId="{4347974C-DB59-9E4A-ACB5-AF1D56E6027B}" type="presOf" srcId="{C8FF9138-1208-574B-AE35-3E0DEAD7EAD8}" destId="{F0E806A4-5C2B-E444-8039-60A756AD769C}" srcOrd="1" destOrd="0" presId="urn:microsoft.com/office/officeart/2005/8/layout/process4"/>
    <dgm:cxn modelId="{E0BC005D-E105-F84F-9C14-878EB20D8ACD}" type="presOf" srcId="{EA980C0B-E073-C246-BE21-1D2C2DF7BD66}" destId="{7B3FFF36-C1C1-0A4C-AA41-FF5DEEEF983A}" srcOrd="0" destOrd="0" presId="urn:microsoft.com/office/officeart/2005/8/layout/process4"/>
    <dgm:cxn modelId="{BE475464-6A82-FD45-87A7-789A8764CB9A}" srcId="{FA04C493-E0C7-6A40-BE1A-CA38AD07B74B}" destId="{AF67ED22-309E-1246-B18B-D2C2C0439A7B}" srcOrd="2" destOrd="0" parTransId="{60808A30-CE43-A645-99A6-19B98EBC5866}" sibTransId="{CB7EDC01-C9EB-BF49-B426-8659F8911816}"/>
    <dgm:cxn modelId="{2A27436D-27A0-254D-B32D-4E531D330C95}" type="presOf" srcId="{175CBF0D-4253-5A41-9731-2C5C16E26624}" destId="{354CAEF3-B273-A845-9E46-DCEBD1DAE246}" srcOrd="0" destOrd="0" presId="urn:microsoft.com/office/officeart/2005/8/layout/process4"/>
    <dgm:cxn modelId="{62EDDF85-C072-504C-A91F-86F75DC0AA31}" srcId="{FA04C493-E0C7-6A40-BE1A-CA38AD07B74B}" destId="{C8FF9138-1208-574B-AE35-3E0DEAD7EAD8}" srcOrd="0" destOrd="0" parTransId="{F0ED80B1-B790-624F-8573-C9BF77C56717}" sibTransId="{577D5E69-FD87-064F-BC2E-098DA497B573}"/>
    <dgm:cxn modelId="{7697FE87-D13B-7048-9724-88799ADA8CC1}" type="presOf" srcId="{A4DEC74B-5003-9046-92EA-FC21331F1BF8}" destId="{CC50F92C-6B2B-D741-9F5D-18179F5AB130}" srcOrd="0" destOrd="0" presId="urn:microsoft.com/office/officeart/2005/8/layout/process4"/>
    <dgm:cxn modelId="{F6016B8B-97BC-F045-90C6-40560784E4B3}" type="presOf" srcId="{AF67ED22-309E-1246-B18B-D2C2C0439A7B}" destId="{F55F7835-A48D-C24F-85C5-B1CE870B11FA}" srcOrd="0" destOrd="0" presId="urn:microsoft.com/office/officeart/2005/8/layout/process4"/>
    <dgm:cxn modelId="{05F13E98-3CE5-3A43-8C9D-7AC4C0F70C48}" srcId="{AF67ED22-309E-1246-B18B-D2C2C0439A7B}" destId="{0F348E90-7602-244A-9457-2C21310197AD}" srcOrd="1" destOrd="0" parTransId="{84803251-5C7E-484A-BB14-CB860416C156}" sibTransId="{602D005B-3720-6E47-BF66-366C6902EE2E}"/>
    <dgm:cxn modelId="{B9ABED9C-541C-2D4B-8DF5-FE33C75D7427}" type="presOf" srcId="{0F348E90-7602-244A-9457-2C21310197AD}" destId="{4EAAC8B9-5C38-F443-83F2-4F3E7D29893A}" srcOrd="0" destOrd="0" presId="urn:microsoft.com/office/officeart/2005/8/layout/process4"/>
    <dgm:cxn modelId="{0DCA78A4-735C-8A4C-B502-4CED03756BF5}" type="presOf" srcId="{C8FF9138-1208-574B-AE35-3E0DEAD7EAD8}" destId="{CCD0E486-E9AA-5543-95B0-F93FC4675795}" srcOrd="0" destOrd="0" presId="urn:microsoft.com/office/officeart/2005/8/layout/process4"/>
    <dgm:cxn modelId="{0D00DBAE-4964-9243-AB07-339A2DBB64E2}" type="presOf" srcId="{FB6D4AC1-4E35-C047-85BF-747DC1F1509D}" destId="{70B8E457-8F50-DC4F-8A7A-5F4964D29DA8}" srcOrd="0" destOrd="0" presId="urn:microsoft.com/office/officeart/2005/8/layout/process4"/>
    <dgm:cxn modelId="{E9CBD3BE-33E5-B84C-A530-9306CBA5E087}" type="presOf" srcId="{A4DEC74B-5003-9046-92EA-FC21331F1BF8}" destId="{00DE0570-3CD4-874B-9F8C-6E177E43D6F3}" srcOrd="1" destOrd="0" presId="urn:microsoft.com/office/officeart/2005/8/layout/process4"/>
    <dgm:cxn modelId="{A44309C0-CF4D-954A-B909-368A8AF6598F}" type="presOf" srcId="{D1F74B74-D6E2-1D44-948E-882F09596931}" destId="{21E4DCDD-9FF6-884A-A2C8-7FC76B0133C8}" srcOrd="0" destOrd="0" presId="urn:microsoft.com/office/officeart/2005/8/layout/process4"/>
    <dgm:cxn modelId="{B43947C2-4E2E-7E42-89AD-2EC5A24EFDAA}" type="presOf" srcId="{41B2B6EB-54C2-EE42-9385-2E2ECD09FA59}" destId="{07066801-EEE8-FD48-AFD6-FFD6BDEB365A}" srcOrd="0" destOrd="0" presId="urn:microsoft.com/office/officeart/2005/8/layout/process4"/>
    <dgm:cxn modelId="{761281C4-2A0E-BB4B-8BFA-701765941A7D}" srcId="{FA04C493-E0C7-6A40-BE1A-CA38AD07B74B}" destId="{2A1B9690-4A06-1241-B6D7-ED84D91987B9}" srcOrd="3" destOrd="0" parTransId="{70C10787-BE59-FA43-AC37-C8C52E56AB74}" sibTransId="{D5DDABC3-4309-444C-800A-C48139AE3FF5}"/>
    <dgm:cxn modelId="{8AFB24D3-2FBE-C541-BC7A-1761C4526374}" srcId="{2A1B9690-4A06-1241-B6D7-ED84D91987B9}" destId="{EA980C0B-E073-C246-BE21-1D2C2DF7BD66}" srcOrd="0" destOrd="0" parTransId="{9067E70A-EF3B-744E-8A63-2BB2A9B6059C}" sibTransId="{DC4D3941-1786-7044-9078-76B235D25E3B}"/>
    <dgm:cxn modelId="{A06AAEDF-BF0D-4D41-89BB-390A87B3953D}" type="presOf" srcId="{41B2B6EB-54C2-EE42-9385-2E2ECD09FA59}" destId="{74EF006F-721A-664F-9A28-F4577579DBA4}" srcOrd="1" destOrd="0" presId="urn:microsoft.com/office/officeart/2005/8/layout/process4"/>
    <dgm:cxn modelId="{9F963DEF-936E-3C48-94B0-55D83949465E}" srcId="{41B2B6EB-54C2-EE42-9385-2E2ECD09FA59}" destId="{D1F74B74-D6E2-1D44-948E-882F09596931}" srcOrd="0" destOrd="0" parTransId="{2806DC82-B74A-6740-91BB-2FA943254500}" sibTransId="{68938E7D-5B57-E443-83F9-54308CAB1AFE}"/>
    <dgm:cxn modelId="{B24900F2-9615-0347-9AAA-E7EE9A9438D9}" srcId="{FA04C493-E0C7-6A40-BE1A-CA38AD07B74B}" destId="{A4DEC74B-5003-9046-92EA-FC21331F1BF8}" srcOrd="4" destOrd="0" parTransId="{92A4CF29-22F9-A44E-87F7-6B98A926524C}" sibTransId="{0EB14F3F-232D-874E-A38A-6DB4F390606F}"/>
    <dgm:cxn modelId="{86A07926-7F79-8A49-B8AB-7D0A840953FE}" type="presParOf" srcId="{5AC08604-2E82-D343-AD14-9E5349E80144}" destId="{A7C4577F-012F-764F-8925-708CC0D1747C}" srcOrd="0" destOrd="0" presId="urn:microsoft.com/office/officeart/2005/8/layout/process4"/>
    <dgm:cxn modelId="{A04EEEC8-451E-6743-AE59-B1AC0A5FEBDD}" type="presParOf" srcId="{A7C4577F-012F-764F-8925-708CC0D1747C}" destId="{CC50F92C-6B2B-D741-9F5D-18179F5AB130}" srcOrd="0" destOrd="0" presId="urn:microsoft.com/office/officeart/2005/8/layout/process4"/>
    <dgm:cxn modelId="{2A6495F1-91EA-5C48-AC94-7877B1525114}" type="presParOf" srcId="{A7C4577F-012F-764F-8925-708CC0D1747C}" destId="{00DE0570-3CD4-874B-9F8C-6E177E43D6F3}" srcOrd="1" destOrd="0" presId="urn:microsoft.com/office/officeart/2005/8/layout/process4"/>
    <dgm:cxn modelId="{22EE1A3C-BDFB-654B-B653-4B461A9FF3FF}" type="presParOf" srcId="{A7C4577F-012F-764F-8925-708CC0D1747C}" destId="{1A20F609-96FF-794C-AD86-4654AA9C39FF}" srcOrd="2" destOrd="0" presId="urn:microsoft.com/office/officeart/2005/8/layout/process4"/>
    <dgm:cxn modelId="{2A645A63-6CB2-8343-A3DC-62B2FC77173A}" type="presParOf" srcId="{1A20F609-96FF-794C-AD86-4654AA9C39FF}" destId="{354CAEF3-B273-A845-9E46-DCEBD1DAE246}" srcOrd="0" destOrd="0" presId="urn:microsoft.com/office/officeart/2005/8/layout/process4"/>
    <dgm:cxn modelId="{C6C5234E-F057-9141-814C-7F691E6DAE20}" type="presParOf" srcId="{5AC08604-2E82-D343-AD14-9E5349E80144}" destId="{611A61BB-087D-EB46-B820-58D6B48D3C77}" srcOrd="1" destOrd="0" presId="urn:microsoft.com/office/officeart/2005/8/layout/process4"/>
    <dgm:cxn modelId="{BC481CE2-D95C-0E4E-BC18-AB101592740E}" type="presParOf" srcId="{5AC08604-2E82-D343-AD14-9E5349E80144}" destId="{0C674A62-169E-8543-AD1C-A9DCA81B019F}" srcOrd="2" destOrd="0" presId="urn:microsoft.com/office/officeart/2005/8/layout/process4"/>
    <dgm:cxn modelId="{F115D24A-128A-2C43-B201-5EEC447A2D61}" type="presParOf" srcId="{0C674A62-169E-8543-AD1C-A9DCA81B019F}" destId="{2B2E6295-7397-9D4B-B4AA-DF242AF9D072}" srcOrd="0" destOrd="0" presId="urn:microsoft.com/office/officeart/2005/8/layout/process4"/>
    <dgm:cxn modelId="{E33778B9-CB79-FD49-9AFB-86AB8A466C8A}" type="presParOf" srcId="{0C674A62-169E-8543-AD1C-A9DCA81B019F}" destId="{5BAAFF52-A0BC-A54A-8BC6-55147F9D62C8}" srcOrd="1" destOrd="0" presId="urn:microsoft.com/office/officeart/2005/8/layout/process4"/>
    <dgm:cxn modelId="{74F6452A-4314-9B44-9CD9-3AEE3378CC54}" type="presParOf" srcId="{0C674A62-169E-8543-AD1C-A9DCA81B019F}" destId="{5D47F6BB-1223-6D43-911F-9DCA7AD7E4D5}" srcOrd="2" destOrd="0" presId="urn:microsoft.com/office/officeart/2005/8/layout/process4"/>
    <dgm:cxn modelId="{BF0D99F2-632F-9745-AEC5-A95A7793073E}" type="presParOf" srcId="{5D47F6BB-1223-6D43-911F-9DCA7AD7E4D5}" destId="{7B3FFF36-C1C1-0A4C-AA41-FF5DEEEF983A}" srcOrd="0" destOrd="0" presId="urn:microsoft.com/office/officeart/2005/8/layout/process4"/>
    <dgm:cxn modelId="{84C575FE-CC9A-5344-B4CF-7C52983D64EC}" type="presParOf" srcId="{5AC08604-2E82-D343-AD14-9E5349E80144}" destId="{CBCB81E1-D846-D748-B76B-7BDD88CF67BC}" srcOrd="3" destOrd="0" presId="urn:microsoft.com/office/officeart/2005/8/layout/process4"/>
    <dgm:cxn modelId="{E87DE1E4-744B-5B4B-811F-AAD9C6C80B40}" type="presParOf" srcId="{5AC08604-2E82-D343-AD14-9E5349E80144}" destId="{A35F1E5C-F046-3C48-8886-B555F4971382}" srcOrd="4" destOrd="0" presId="urn:microsoft.com/office/officeart/2005/8/layout/process4"/>
    <dgm:cxn modelId="{3C9DC8E6-BD2E-BF45-B577-47A5C8DAF92B}" type="presParOf" srcId="{A35F1E5C-F046-3C48-8886-B555F4971382}" destId="{F55F7835-A48D-C24F-85C5-B1CE870B11FA}" srcOrd="0" destOrd="0" presId="urn:microsoft.com/office/officeart/2005/8/layout/process4"/>
    <dgm:cxn modelId="{42F8CC2F-5D2D-3741-8888-8376C8C2E3D4}" type="presParOf" srcId="{A35F1E5C-F046-3C48-8886-B555F4971382}" destId="{5EAC1B58-8F94-0549-801F-F77E92DC3412}" srcOrd="1" destOrd="0" presId="urn:microsoft.com/office/officeart/2005/8/layout/process4"/>
    <dgm:cxn modelId="{1B546EEA-C906-2847-ACA6-F5A4AF3A964E}" type="presParOf" srcId="{A35F1E5C-F046-3C48-8886-B555F4971382}" destId="{31C3FB25-47C4-024A-BE32-0DF533AC9F8A}" srcOrd="2" destOrd="0" presId="urn:microsoft.com/office/officeart/2005/8/layout/process4"/>
    <dgm:cxn modelId="{C987C98A-0B23-B04B-9EE8-B5D61625E891}" type="presParOf" srcId="{31C3FB25-47C4-024A-BE32-0DF533AC9F8A}" destId="{70B8E457-8F50-DC4F-8A7A-5F4964D29DA8}" srcOrd="0" destOrd="0" presId="urn:microsoft.com/office/officeart/2005/8/layout/process4"/>
    <dgm:cxn modelId="{DE79056B-E059-A448-BBBE-36C964FDD0D7}" type="presParOf" srcId="{31C3FB25-47C4-024A-BE32-0DF533AC9F8A}" destId="{4EAAC8B9-5C38-F443-83F2-4F3E7D29893A}" srcOrd="1" destOrd="0" presId="urn:microsoft.com/office/officeart/2005/8/layout/process4"/>
    <dgm:cxn modelId="{7CAEBBA4-5EB0-6647-BE64-8E644A82496B}" type="presParOf" srcId="{5AC08604-2E82-D343-AD14-9E5349E80144}" destId="{28CCF875-0AC9-FC49-97D7-FC0E534F6B43}" srcOrd="5" destOrd="0" presId="urn:microsoft.com/office/officeart/2005/8/layout/process4"/>
    <dgm:cxn modelId="{BCB6912B-56A6-2A49-9852-2F2916760F67}" type="presParOf" srcId="{5AC08604-2E82-D343-AD14-9E5349E80144}" destId="{4FE38DFD-4067-4B41-B5CE-D2798286B5BA}" srcOrd="6" destOrd="0" presId="urn:microsoft.com/office/officeart/2005/8/layout/process4"/>
    <dgm:cxn modelId="{E131937A-EA79-B34E-AF41-4CDEE3721479}" type="presParOf" srcId="{4FE38DFD-4067-4B41-B5CE-D2798286B5BA}" destId="{07066801-EEE8-FD48-AFD6-FFD6BDEB365A}" srcOrd="0" destOrd="0" presId="urn:microsoft.com/office/officeart/2005/8/layout/process4"/>
    <dgm:cxn modelId="{2ECE0081-BA9C-364D-937D-E28D8FBC8845}" type="presParOf" srcId="{4FE38DFD-4067-4B41-B5CE-D2798286B5BA}" destId="{74EF006F-721A-664F-9A28-F4577579DBA4}" srcOrd="1" destOrd="0" presId="urn:microsoft.com/office/officeart/2005/8/layout/process4"/>
    <dgm:cxn modelId="{EBF39F34-5299-8A41-A873-0A624C615E9E}" type="presParOf" srcId="{4FE38DFD-4067-4B41-B5CE-D2798286B5BA}" destId="{B86E81CF-EE74-974B-AC53-22C1C591426A}" srcOrd="2" destOrd="0" presId="urn:microsoft.com/office/officeart/2005/8/layout/process4"/>
    <dgm:cxn modelId="{3F0E9DE3-EB47-8947-8310-B8BEA5C38710}" type="presParOf" srcId="{B86E81CF-EE74-974B-AC53-22C1C591426A}" destId="{21E4DCDD-9FF6-884A-A2C8-7FC76B0133C8}" srcOrd="0" destOrd="0" presId="urn:microsoft.com/office/officeart/2005/8/layout/process4"/>
    <dgm:cxn modelId="{3C4E731C-6A64-BC45-8745-0235B414E809}" type="presParOf" srcId="{5AC08604-2E82-D343-AD14-9E5349E80144}" destId="{F139C5CE-CFB4-254A-A789-4F626EB6FC73}" srcOrd="7" destOrd="0" presId="urn:microsoft.com/office/officeart/2005/8/layout/process4"/>
    <dgm:cxn modelId="{889253E7-C034-D14C-ABEA-B1B402BEE31C}" type="presParOf" srcId="{5AC08604-2E82-D343-AD14-9E5349E80144}" destId="{73C8CE1B-642F-6B4C-97CD-2ABF460DB359}" srcOrd="8" destOrd="0" presId="urn:microsoft.com/office/officeart/2005/8/layout/process4"/>
    <dgm:cxn modelId="{DD8E6160-CA55-4847-8A7D-3C6A92BAC5DE}" type="presParOf" srcId="{73C8CE1B-642F-6B4C-97CD-2ABF460DB359}" destId="{CCD0E486-E9AA-5543-95B0-F93FC4675795}" srcOrd="0" destOrd="0" presId="urn:microsoft.com/office/officeart/2005/8/layout/process4"/>
    <dgm:cxn modelId="{7E3AAB59-7863-3145-BD5F-AB8593D603EE}" type="presParOf" srcId="{73C8CE1B-642F-6B4C-97CD-2ABF460DB359}" destId="{F0E806A4-5C2B-E444-8039-60A756AD769C}" srcOrd="1" destOrd="0" presId="urn:microsoft.com/office/officeart/2005/8/layout/process4"/>
    <dgm:cxn modelId="{49A43DDF-441C-0444-84E6-1C8747A2B27A}" type="presParOf" srcId="{73C8CE1B-642F-6B4C-97CD-2ABF460DB359}" destId="{AB7DCC26-4B73-EE45-8515-6185A81D27D1}" srcOrd="2" destOrd="0" presId="urn:microsoft.com/office/officeart/2005/8/layout/process4"/>
    <dgm:cxn modelId="{D48D8141-5AE6-7B4B-BB6B-156BC46014C1}" type="presParOf" srcId="{AB7DCC26-4B73-EE45-8515-6185A81D27D1}" destId="{F8569B52-FD9C-E84B-A18D-87A838FB5C46}"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980DDF-5A09-4BFD-8A26-9E9015938551}">
      <dsp:nvSpPr>
        <dsp:cNvPr id="0" name=""/>
        <dsp:cNvSpPr/>
      </dsp:nvSpPr>
      <dsp:spPr>
        <a:xfrm>
          <a:off x="0" y="175616"/>
          <a:ext cx="14346259" cy="64759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a:latin typeface="Calibri"/>
            </a:rPr>
            <a:t> </a:t>
          </a:r>
          <a:r>
            <a:rPr lang="en-US" sz="2700" b="1" kern="1200"/>
            <a:t>Classical </a:t>
          </a:r>
          <a:r>
            <a:rPr lang="en-US" sz="2700" b="1" kern="1200">
              <a:latin typeface="Calibri"/>
            </a:rPr>
            <a:t>Approaches</a:t>
          </a:r>
          <a:endParaRPr lang="en-US" sz="2700" b="0" kern="1200">
            <a:latin typeface="Calibri"/>
          </a:endParaRPr>
        </a:p>
      </dsp:txBody>
      <dsp:txXfrm>
        <a:off x="31613" y="207229"/>
        <a:ext cx="14283033" cy="584369"/>
      </dsp:txXfrm>
    </dsp:sp>
    <dsp:sp modelId="{DC9E6929-02BB-4FC1-B034-D0027557B771}">
      <dsp:nvSpPr>
        <dsp:cNvPr id="0" name=""/>
        <dsp:cNvSpPr/>
      </dsp:nvSpPr>
      <dsp:spPr>
        <a:xfrm>
          <a:off x="0" y="823211"/>
          <a:ext cx="14346259" cy="2179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5494"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en-US" sz="2100" b="0" kern="1200">
              <a:latin typeface="Calibri"/>
            </a:rPr>
            <a:t> </a:t>
          </a:r>
          <a:r>
            <a:rPr lang="en-US" sz="2100" b="1" kern="1200">
              <a:solidFill>
                <a:srgbClr val="0070C0"/>
              </a:solidFill>
              <a:latin typeface="Calibri"/>
            </a:rPr>
            <a:t>Feature-Based</a:t>
          </a:r>
          <a:r>
            <a:rPr lang="en-US" sz="2100" b="1" kern="1200">
              <a:solidFill>
                <a:srgbClr val="0070C0"/>
              </a:solidFill>
            </a:rPr>
            <a:t> Methods</a:t>
          </a:r>
          <a:r>
            <a:rPr lang="en-US" sz="2100" b="0" kern="1200">
              <a:solidFill>
                <a:srgbClr val="0070C0"/>
              </a:solidFill>
              <a:latin typeface="Calibri"/>
            </a:rPr>
            <a:t>:</a:t>
          </a:r>
        </a:p>
        <a:p>
          <a:pPr marL="457200" lvl="2" indent="-228600" algn="l" defTabSz="933450">
            <a:lnSpc>
              <a:spcPct val="90000"/>
            </a:lnSpc>
            <a:spcBef>
              <a:spcPct val="0"/>
            </a:spcBef>
            <a:spcAft>
              <a:spcPct val="20000"/>
            </a:spcAft>
            <a:buChar char="•"/>
          </a:pPr>
          <a:r>
            <a:rPr lang="en-US" sz="2100" b="1" kern="1200"/>
            <a:t>Spatio-Temporal Interest Points (STIP)</a:t>
          </a:r>
          <a:r>
            <a:rPr lang="en-US" sz="2100" b="0" kern="1200"/>
            <a:t> </a:t>
          </a:r>
          <a:r>
            <a:rPr lang="en-US" sz="2100" b="0" kern="1200">
              <a:latin typeface="Calibri"/>
            </a:rPr>
            <a:t>:</a:t>
          </a:r>
          <a:r>
            <a:rPr lang="en-US" sz="2100" b="0" kern="1200"/>
            <a:t> Detects significant intensity variations in space and time.</a:t>
          </a:r>
          <a:r>
            <a:rPr lang="en-US" sz="2100" b="0" kern="1200">
              <a:latin typeface="Calibri"/>
            </a:rPr>
            <a:t> </a:t>
          </a:r>
          <a:endParaRPr lang="en-US" sz="2100" kern="1200"/>
        </a:p>
        <a:p>
          <a:pPr marL="457200" lvl="2" indent="-228600" algn="l" defTabSz="933450">
            <a:lnSpc>
              <a:spcPct val="90000"/>
            </a:lnSpc>
            <a:spcBef>
              <a:spcPct val="0"/>
            </a:spcBef>
            <a:spcAft>
              <a:spcPct val="20000"/>
            </a:spcAft>
            <a:buChar char="•"/>
          </a:pPr>
          <a:r>
            <a:rPr lang="en-US" sz="2100" b="1" kern="1200"/>
            <a:t>MoSIFT</a:t>
          </a:r>
          <a:r>
            <a:rPr lang="en-US" sz="2100" b="0" kern="1200">
              <a:latin typeface="Calibri"/>
            </a:rPr>
            <a:t>:</a:t>
          </a:r>
          <a:r>
            <a:rPr lang="en-US" sz="2100" b="0" kern="1200"/>
            <a:t> Combines SIFT descriptors with motion information.</a:t>
          </a:r>
          <a:endParaRPr lang="en-US" sz="2100" kern="1200"/>
        </a:p>
        <a:p>
          <a:pPr marL="228600" lvl="1" indent="-228600" algn="l" defTabSz="933450" rtl="0">
            <a:lnSpc>
              <a:spcPct val="90000"/>
            </a:lnSpc>
            <a:spcBef>
              <a:spcPct val="0"/>
            </a:spcBef>
            <a:spcAft>
              <a:spcPct val="20000"/>
            </a:spcAft>
            <a:buChar char="•"/>
          </a:pPr>
          <a:r>
            <a:rPr lang="en-US" sz="2100" b="0" kern="1200">
              <a:latin typeface="Calibri"/>
            </a:rPr>
            <a:t> </a:t>
          </a:r>
          <a:r>
            <a:rPr lang="en-US" sz="2100" b="1" kern="1200">
              <a:solidFill>
                <a:srgbClr val="0070C0"/>
              </a:solidFill>
              <a:latin typeface="Calibri"/>
            </a:rPr>
            <a:t>Violent Flow Descriptions:</a:t>
          </a:r>
        </a:p>
        <a:p>
          <a:pPr marL="457200" lvl="2" indent="-228600" algn="l" defTabSz="933450" rtl="0">
            <a:lnSpc>
              <a:spcPct val="90000"/>
            </a:lnSpc>
            <a:spcBef>
              <a:spcPct val="0"/>
            </a:spcBef>
            <a:spcAft>
              <a:spcPct val="20000"/>
            </a:spcAft>
            <a:buChar char="•"/>
          </a:pPr>
          <a:r>
            <a:rPr lang="en-US" sz="2100" b="1" kern="1200">
              <a:latin typeface="Calibri"/>
            </a:rPr>
            <a:t> Violent Flows (ViF): </a:t>
          </a:r>
          <a:r>
            <a:rPr lang="en-US" sz="2100" b="0" kern="1200">
              <a:latin typeface="Calibri"/>
            </a:rPr>
            <a:t>Analyzes optical flow changes over time.</a:t>
          </a:r>
        </a:p>
        <a:p>
          <a:pPr marL="457200" lvl="2" indent="-228600" algn="l" defTabSz="933450">
            <a:lnSpc>
              <a:spcPct val="90000"/>
            </a:lnSpc>
            <a:spcBef>
              <a:spcPct val="0"/>
            </a:spcBef>
            <a:spcAft>
              <a:spcPct val="20000"/>
            </a:spcAft>
            <a:buChar char="•"/>
          </a:pPr>
          <a:r>
            <a:rPr lang="en-US" sz="2100" b="1" kern="1200">
              <a:latin typeface="Calibri"/>
            </a:rPr>
            <a:t> Oriented Violent Flows (OViF</a:t>
          </a:r>
          <a:r>
            <a:rPr lang="en-US" sz="2100" b="0" kern="1200">
              <a:latin typeface="Calibri"/>
            </a:rPr>
            <a:t>): Adds flow orientation for improved performance in uncrowded scenarios.</a:t>
          </a:r>
          <a:endParaRPr lang="en-US" sz="2100" kern="1200"/>
        </a:p>
      </dsp:txBody>
      <dsp:txXfrm>
        <a:off x="0" y="823211"/>
        <a:ext cx="14346259" cy="2179709"/>
      </dsp:txXfrm>
    </dsp:sp>
    <dsp:sp modelId="{4A59A31F-64EB-4472-AE6B-72FBB368463E}">
      <dsp:nvSpPr>
        <dsp:cNvPr id="0" name=""/>
        <dsp:cNvSpPr/>
      </dsp:nvSpPr>
      <dsp:spPr>
        <a:xfrm>
          <a:off x="0" y="3002921"/>
          <a:ext cx="14346259" cy="64759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a:latin typeface="Calibri"/>
            </a:rPr>
            <a:t> Deep learning Approaches</a:t>
          </a:r>
          <a:endParaRPr lang="en-US" sz="2700" kern="1200"/>
        </a:p>
      </dsp:txBody>
      <dsp:txXfrm>
        <a:off x="31613" y="3034534"/>
        <a:ext cx="14283033" cy="584369"/>
      </dsp:txXfrm>
    </dsp:sp>
    <dsp:sp modelId="{91E57171-E365-4AA3-B72D-B2F5FA19C85B}">
      <dsp:nvSpPr>
        <dsp:cNvPr id="0" name=""/>
        <dsp:cNvSpPr/>
      </dsp:nvSpPr>
      <dsp:spPr>
        <a:xfrm>
          <a:off x="0" y="3650516"/>
          <a:ext cx="14346259" cy="3241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5494"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en-US" sz="2100" kern="1200">
              <a:latin typeface="Calibri"/>
            </a:rPr>
            <a:t> </a:t>
          </a:r>
          <a:r>
            <a:rPr lang="en-US" sz="2100" b="1" kern="1200">
              <a:solidFill>
                <a:srgbClr val="0070C0"/>
              </a:solidFill>
              <a:latin typeface="Calibri"/>
            </a:rPr>
            <a:t>3D CNNs: </a:t>
          </a:r>
        </a:p>
        <a:p>
          <a:pPr marL="457200" lvl="2" indent="-228600" algn="l" defTabSz="933450" rtl="0">
            <a:lnSpc>
              <a:spcPct val="90000"/>
            </a:lnSpc>
            <a:spcBef>
              <a:spcPct val="0"/>
            </a:spcBef>
            <a:spcAft>
              <a:spcPct val="20000"/>
            </a:spcAft>
            <a:buChar char="•"/>
          </a:pPr>
          <a:r>
            <a:rPr lang="en-US" sz="2100" kern="1200">
              <a:latin typeface="Calibri"/>
            </a:rPr>
            <a:t> Ding et al. (2014): Extends 2D CNNs for spatio-temporal feature extraction but increases model complexity.</a:t>
          </a:r>
          <a:endParaRPr lang="en-US" sz="2100" kern="1200"/>
        </a:p>
        <a:p>
          <a:pPr marL="457200" lvl="2" indent="-228600" algn="l" defTabSz="933450" rtl="0">
            <a:lnSpc>
              <a:spcPct val="90000"/>
            </a:lnSpc>
            <a:spcBef>
              <a:spcPct val="0"/>
            </a:spcBef>
            <a:spcAft>
              <a:spcPct val="20000"/>
            </a:spcAft>
            <a:buChar char="•"/>
          </a:pPr>
          <a:r>
            <a:rPr lang="en-US" sz="2100" kern="1200">
              <a:latin typeface="Calibri"/>
            </a:rPr>
            <a:t> Li et al. (2019): Introduces an efficient 3D CNN with reduced kernel size.</a:t>
          </a:r>
          <a:endParaRPr lang="en-US" sz="2100" kern="1200"/>
        </a:p>
        <a:p>
          <a:pPr marL="228600" lvl="1" indent="-228600" algn="l" defTabSz="933450" rtl="0">
            <a:lnSpc>
              <a:spcPct val="90000"/>
            </a:lnSpc>
            <a:spcBef>
              <a:spcPct val="0"/>
            </a:spcBef>
            <a:spcAft>
              <a:spcPct val="20000"/>
            </a:spcAft>
            <a:buChar char="•"/>
          </a:pPr>
          <a:r>
            <a:rPr lang="en-US" sz="2100" kern="1200">
              <a:latin typeface="Calibri"/>
            </a:rPr>
            <a:t> </a:t>
          </a:r>
          <a:r>
            <a:rPr lang="en-US" sz="2100" b="1" kern="1200">
              <a:solidFill>
                <a:srgbClr val="0070C0"/>
              </a:solidFill>
              <a:latin typeface="Calibri"/>
            </a:rPr>
            <a:t>Hybrid models:</a:t>
          </a:r>
        </a:p>
        <a:p>
          <a:pPr marL="457200" lvl="2" indent="-228600" algn="l" defTabSz="933450" rtl="0">
            <a:lnSpc>
              <a:spcPct val="90000"/>
            </a:lnSpc>
            <a:spcBef>
              <a:spcPct val="0"/>
            </a:spcBef>
            <a:spcAft>
              <a:spcPct val="20000"/>
            </a:spcAft>
            <a:buChar char="•"/>
          </a:pPr>
          <a:r>
            <a:rPr lang="en-US" sz="2100" b="1" kern="1200">
              <a:latin typeface="Calibri"/>
            </a:rPr>
            <a:t> CNN + LSTM</a:t>
          </a:r>
          <a:r>
            <a:rPr lang="en-US" sz="2100" b="0" kern="1200">
              <a:latin typeface="Calibri"/>
            </a:rPr>
            <a:t>: Combines spatial feature extraction with temporal sequence analysis.</a:t>
          </a:r>
        </a:p>
        <a:p>
          <a:pPr marL="457200" lvl="2" indent="-228600" algn="l" defTabSz="933450">
            <a:lnSpc>
              <a:spcPct val="90000"/>
            </a:lnSpc>
            <a:spcBef>
              <a:spcPct val="0"/>
            </a:spcBef>
            <a:spcAft>
              <a:spcPct val="20000"/>
            </a:spcAft>
            <a:buChar char="•"/>
          </a:pPr>
          <a:r>
            <a:rPr lang="en-US" sz="2100" b="1" kern="1200">
              <a:latin typeface="Calibri"/>
            </a:rPr>
            <a:t> ConvLSTM</a:t>
          </a:r>
          <a:r>
            <a:rPr lang="en-US" sz="2100" b="0" kern="1200">
              <a:latin typeface="Calibri"/>
            </a:rPr>
            <a:t>: Uses convolutional LSTMs for spatial and temporal aggregation.</a:t>
          </a:r>
          <a:endParaRPr lang="en-US" sz="2100" kern="1200"/>
        </a:p>
        <a:p>
          <a:pPr marL="228600" lvl="1" indent="-228600" algn="l" defTabSz="933450" rtl="0">
            <a:lnSpc>
              <a:spcPct val="90000"/>
            </a:lnSpc>
            <a:spcBef>
              <a:spcPct val="0"/>
            </a:spcBef>
            <a:spcAft>
              <a:spcPct val="20000"/>
            </a:spcAft>
            <a:buChar char="•"/>
          </a:pPr>
          <a:r>
            <a:rPr lang="en-US" sz="2100" kern="1200">
              <a:latin typeface="Calibri"/>
            </a:rPr>
            <a:t> </a:t>
          </a:r>
          <a:r>
            <a:rPr lang="en-US" sz="2100" b="1" kern="1200">
              <a:solidFill>
                <a:srgbClr val="0070C0"/>
              </a:solidFill>
              <a:latin typeface="Calibri"/>
            </a:rPr>
            <a:t>Two stream models:</a:t>
          </a:r>
        </a:p>
        <a:p>
          <a:pPr marL="457200" lvl="2" indent="-228600" algn="l" defTabSz="933450" rtl="0">
            <a:lnSpc>
              <a:spcPct val="90000"/>
            </a:lnSpc>
            <a:spcBef>
              <a:spcPct val="0"/>
            </a:spcBef>
            <a:spcAft>
              <a:spcPct val="20000"/>
            </a:spcAft>
            <a:buChar char="•"/>
          </a:pPr>
          <a:r>
            <a:rPr lang="en-US" sz="2100" b="1" kern="1200">
              <a:latin typeface="Calibri"/>
            </a:rPr>
            <a:t> Flow Gated Networks:</a:t>
          </a:r>
          <a:r>
            <a:rPr lang="en-US" sz="2100" b="0" kern="1200">
              <a:latin typeface="Calibri"/>
            </a:rPr>
            <a:t> Combines spatial and temporal pipelines with optical flow.</a:t>
          </a:r>
        </a:p>
        <a:p>
          <a:pPr marL="457200" lvl="2" indent="-228600" algn="l" defTabSz="933450" rtl="0">
            <a:lnSpc>
              <a:spcPct val="90000"/>
            </a:lnSpc>
            <a:spcBef>
              <a:spcPct val="0"/>
            </a:spcBef>
            <a:spcAft>
              <a:spcPct val="20000"/>
            </a:spcAft>
            <a:buChar char="•"/>
          </a:pPr>
          <a:r>
            <a:rPr lang="en-US" sz="2100" b="1" kern="1200">
              <a:latin typeface="Calibri"/>
            </a:rPr>
            <a:t> Separable ConvLSTM</a:t>
          </a:r>
          <a:r>
            <a:rPr lang="en-US" sz="2100" b="0" kern="1200">
              <a:latin typeface="Calibri"/>
            </a:rPr>
            <a:t>: Processes raw videos and frame differences independently.</a:t>
          </a:r>
          <a:endParaRPr lang="en-US" sz="2100" kern="1200"/>
        </a:p>
      </dsp:txBody>
      <dsp:txXfrm>
        <a:off x="0" y="3650516"/>
        <a:ext cx="14346259" cy="3241619"/>
      </dsp:txXfrm>
    </dsp:sp>
    <dsp:sp modelId="{FDEDBA1E-B8DD-4554-83F4-AC4701ADEFAF}">
      <dsp:nvSpPr>
        <dsp:cNvPr id="0" name=""/>
        <dsp:cNvSpPr/>
      </dsp:nvSpPr>
      <dsp:spPr>
        <a:xfrm>
          <a:off x="0" y="6892136"/>
          <a:ext cx="14346259" cy="64759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a:latin typeface="Calibri"/>
            </a:rPr>
            <a:t> Posed-based Approaches</a:t>
          </a:r>
          <a:endParaRPr lang="en-US" sz="2700" kern="1200"/>
        </a:p>
      </dsp:txBody>
      <dsp:txXfrm>
        <a:off x="31613" y="6923749"/>
        <a:ext cx="14283033" cy="584369"/>
      </dsp:txXfrm>
    </dsp:sp>
    <dsp:sp modelId="{77E2FD58-E176-4464-AF2A-0F8BB977BE28}">
      <dsp:nvSpPr>
        <dsp:cNvPr id="0" name=""/>
        <dsp:cNvSpPr/>
      </dsp:nvSpPr>
      <dsp:spPr>
        <a:xfrm>
          <a:off x="0" y="7539731"/>
          <a:ext cx="14346259" cy="1453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5494" tIns="34290" rIns="192024" bIns="34290" numCol="1" spcCol="1270" anchor="t" anchorCtr="0">
          <a:noAutofit/>
        </a:bodyPr>
        <a:lstStyle/>
        <a:p>
          <a:pPr marL="228600" lvl="1" indent="-228600" algn="l" defTabSz="933450" rtl="0">
            <a:lnSpc>
              <a:spcPct val="90000"/>
            </a:lnSpc>
            <a:spcBef>
              <a:spcPct val="0"/>
            </a:spcBef>
            <a:spcAft>
              <a:spcPct val="20000"/>
            </a:spcAft>
            <a:buChar char="•"/>
          </a:pPr>
          <a:r>
            <a:rPr lang="en-US" sz="2100" kern="1200">
              <a:latin typeface="Calibri"/>
            </a:rPr>
            <a:t> </a:t>
          </a:r>
          <a:r>
            <a:rPr lang="en-US" sz="2100" b="1" kern="1200">
              <a:solidFill>
                <a:srgbClr val="0070C0"/>
              </a:solidFill>
            </a:rPr>
            <a:t>Skeleton Points Interaction Learning (SPIL</a:t>
          </a:r>
          <a:r>
            <a:rPr lang="en-US" sz="2100" b="1" kern="1200">
              <a:solidFill>
                <a:srgbClr val="0070C0"/>
              </a:solidFill>
              <a:latin typeface="Calibri"/>
            </a:rPr>
            <a:t>):</a:t>
          </a:r>
        </a:p>
        <a:p>
          <a:pPr marL="457200" lvl="2" indent="-228600" algn="l" defTabSz="933450">
            <a:lnSpc>
              <a:spcPct val="90000"/>
            </a:lnSpc>
            <a:spcBef>
              <a:spcPct val="0"/>
            </a:spcBef>
            <a:spcAft>
              <a:spcPct val="20000"/>
            </a:spcAft>
            <a:buChar char="•"/>
          </a:pPr>
          <a:r>
            <a:rPr lang="en-US" sz="2100" b="0" kern="1200"/>
            <a:t>Proposed by Su et al. (2020): Uses Graph Neural Networks to analyze human skeletons and their interactions.</a:t>
          </a:r>
          <a:endParaRPr lang="en-US" sz="2100" kern="1200"/>
        </a:p>
        <a:p>
          <a:pPr marL="228600" lvl="1" indent="-228600" algn="l" defTabSz="933450" rtl="0">
            <a:lnSpc>
              <a:spcPct val="90000"/>
            </a:lnSpc>
            <a:spcBef>
              <a:spcPct val="0"/>
            </a:spcBef>
            <a:spcAft>
              <a:spcPct val="20000"/>
            </a:spcAft>
            <a:buChar char="•"/>
          </a:pPr>
          <a:r>
            <a:rPr lang="en-US" sz="2100" b="1" kern="1200">
              <a:latin typeface="Calibri"/>
            </a:rPr>
            <a:t> </a:t>
          </a:r>
          <a:r>
            <a:rPr lang="en-US" sz="2100" b="1" kern="1200">
              <a:solidFill>
                <a:srgbClr val="0070C0"/>
              </a:solidFill>
            </a:rPr>
            <a:t>Pose-Driven Fusion</a:t>
          </a:r>
          <a:r>
            <a:rPr lang="en-US" sz="2100" b="1" kern="1200">
              <a:solidFill>
                <a:srgbClr val="0070C0"/>
              </a:solidFill>
              <a:latin typeface="Calibri"/>
            </a:rPr>
            <a:t>:</a:t>
          </a:r>
          <a:endParaRPr lang="en-US" sz="2100" b="1" kern="1200">
            <a:solidFill>
              <a:srgbClr val="0070C0"/>
            </a:solidFill>
          </a:endParaRPr>
        </a:p>
        <a:p>
          <a:pPr marL="457200" lvl="2" indent="-228600" algn="l" defTabSz="933450" rtl="0">
            <a:lnSpc>
              <a:spcPct val="90000"/>
            </a:lnSpc>
            <a:spcBef>
              <a:spcPct val="0"/>
            </a:spcBef>
            <a:spcAft>
              <a:spcPct val="20000"/>
            </a:spcAft>
            <a:buChar char="•"/>
          </a:pPr>
          <a:r>
            <a:rPr lang="en-US" sz="2100" b="1" kern="1200">
              <a:latin typeface="Calibri"/>
            </a:rPr>
            <a:t> </a:t>
          </a:r>
          <a:r>
            <a:rPr lang="en-US" sz="2100" b="0" kern="1200"/>
            <a:t>Combines pose and temporal features for enhanced violence detection.</a:t>
          </a:r>
          <a:endParaRPr lang="en-US" sz="2100" b="1" kern="1200"/>
        </a:p>
      </dsp:txBody>
      <dsp:txXfrm>
        <a:off x="0" y="7539731"/>
        <a:ext cx="14346259" cy="14531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DE0570-3CD4-874B-9F8C-6E177E43D6F3}">
      <dsp:nvSpPr>
        <dsp:cNvPr id="0" name=""/>
        <dsp:cNvSpPr/>
      </dsp:nvSpPr>
      <dsp:spPr>
        <a:xfrm>
          <a:off x="0" y="5749246"/>
          <a:ext cx="11049653" cy="943211"/>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Font typeface="+mj-lt"/>
            <a:buNone/>
          </a:pPr>
          <a:r>
            <a:rPr lang="en-US" sz="1800" kern="1200" dirty="0">
              <a:effectLst/>
              <a:latin typeface="Times New Roman" panose="02020603050405020304" pitchFamily="18" charset="0"/>
              <a:ea typeface="DengXian" panose="02010600030101010101" pitchFamily="2" charset="-122"/>
            </a:rPr>
            <a:t>Temporal Aggregation</a:t>
          </a:r>
          <a:endParaRPr lang="en-US" sz="1800" kern="1200" dirty="0"/>
        </a:p>
      </dsp:txBody>
      <dsp:txXfrm>
        <a:off x="0" y="5749246"/>
        <a:ext cx="11049653" cy="509334"/>
      </dsp:txXfrm>
    </dsp:sp>
    <dsp:sp modelId="{354CAEF3-B273-A845-9E46-DCEBD1DAE246}">
      <dsp:nvSpPr>
        <dsp:cNvPr id="0" name=""/>
        <dsp:cNvSpPr/>
      </dsp:nvSpPr>
      <dsp:spPr>
        <a:xfrm>
          <a:off x="0" y="6239716"/>
          <a:ext cx="11049653" cy="433877"/>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effectLst/>
              <a:latin typeface="Times New Roman" panose="02020603050405020304" pitchFamily="18" charset="0"/>
              <a:ea typeface="DengXian" panose="02010600030101010101" pitchFamily="2" charset="-122"/>
            </a:rPr>
            <a:t>Conv-LSTM processes aggregated features to predict violence.</a:t>
          </a:r>
          <a:endParaRPr lang="en-US" sz="1900" kern="1200" dirty="0"/>
        </a:p>
      </dsp:txBody>
      <dsp:txXfrm>
        <a:off x="0" y="6239716"/>
        <a:ext cx="11049653" cy="433877"/>
      </dsp:txXfrm>
    </dsp:sp>
    <dsp:sp modelId="{5BAAFF52-A0BC-A54A-8BC6-55147F9D62C8}">
      <dsp:nvSpPr>
        <dsp:cNvPr id="0" name=""/>
        <dsp:cNvSpPr/>
      </dsp:nvSpPr>
      <dsp:spPr>
        <a:xfrm rot="10800000">
          <a:off x="0" y="4312735"/>
          <a:ext cx="11049653" cy="1450659"/>
        </a:xfrm>
        <a:prstGeom prst="upArrowCallout">
          <a:avLst/>
        </a:prstGeom>
        <a:gradFill rotWithShape="0">
          <a:gsLst>
            <a:gs pos="0">
              <a:schemeClr val="accent4">
                <a:hueOff val="-1116192"/>
                <a:satOff val="6725"/>
                <a:lumOff val="539"/>
                <a:alphaOff val="0"/>
                <a:shade val="51000"/>
                <a:satMod val="130000"/>
              </a:schemeClr>
            </a:gs>
            <a:gs pos="80000">
              <a:schemeClr val="accent4">
                <a:hueOff val="-1116192"/>
                <a:satOff val="6725"/>
                <a:lumOff val="539"/>
                <a:alphaOff val="0"/>
                <a:shade val="93000"/>
                <a:satMod val="130000"/>
              </a:schemeClr>
            </a:gs>
            <a:gs pos="100000">
              <a:schemeClr val="accent4">
                <a:hueOff val="-1116192"/>
                <a:satOff val="6725"/>
                <a:lumOff val="53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effectLst/>
              <a:latin typeface="Times New Roman" panose="02020603050405020304" pitchFamily="18" charset="0"/>
              <a:ea typeface="DengXian" panose="02010600030101010101" pitchFamily="2" charset="-122"/>
            </a:rPr>
            <a:t>Feature Fusion</a:t>
          </a:r>
          <a:endParaRPr lang="en-US" sz="1800" kern="1200" dirty="0"/>
        </a:p>
      </dsp:txBody>
      <dsp:txXfrm rot="-10800000">
        <a:off x="0" y="4312735"/>
        <a:ext cx="11049653" cy="509181"/>
      </dsp:txXfrm>
    </dsp:sp>
    <dsp:sp modelId="{7B3FFF36-C1C1-0A4C-AA41-FF5DEEEF983A}">
      <dsp:nvSpPr>
        <dsp:cNvPr id="0" name=""/>
        <dsp:cNvSpPr/>
      </dsp:nvSpPr>
      <dsp:spPr>
        <a:xfrm>
          <a:off x="0" y="4821916"/>
          <a:ext cx="11049653" cy="433747"/>
        </a:xfrm>
        <a:prstGeom prst="rect">
          <a:avLst/>
        </a:prstGeom>
        <a:solidFill>
          <a:schemeClr val="accent4">
            <a:tint val="40000"/>
            <a:alpha val="90000"/>
            <a:hueOff val="-789141"/>
            <a:satOff val="4431"/>
            <a:lumOff val="282"/>
            <a:alphaOff val="0"/>
          </a:schemeClr>
        </a:solidFill>
        <a:ln w="9525" cap="flat" cmpd="sng" algn="ctr">
          <a:solidFill>
            <a:schemeClr val="accent4">
              <a:tint val="40000"/>
              <a:alpha val="90000"/>
              <a:hueOff val="-789141"/>
              <a:satOff val="4431"/>
              <a:lumOff val="28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effectLst/>
              <a:latin typeface="Times New Roman" panose="02020603050405020304" pitchFamily="18" charset="0"/>
              <a:ea typeface="DengXian" panose="02010600030101010101" pitchFamily="2" charset="-122"/>
            </a:rPr>
            <a:t>Skeleton and change detection features are combined using addition-based fusion.</a:t>
          </a:r>
          <a:endParaRPr lang="en-US" sz="1900" kern="1200" dirty="0"/>
        </a:p>
      </dsp:txBody>
      <dsp:txXfrm>
        <a:off x="0" y="4821916"/>
        <a:ext cx="11049653" cy="433747"/>
      </dsp:txXfrm>
    </dsp:sp>
    <dsp:sp modelId="{5EAC1B58-8F94-0549-801F-F77E92DC3412}">
      <dsp:nvSpPr>
        <dsp:cNvPr id="0" name=""/>
        <dsp:cNvSpPr/>
      </dsp:nvSpPr>
      <dsp:spPr>
        <a:xfrm rot="10800000">
          <a:off x="0" y="2876223"/>
          <a:ext cx="11049653" cy="1450659"/>
        </a:xfrm>
        <a:prstGeom prst="upArrowCallout">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 RGB pipeline &amp; Change Detection pipeline</a:t>
          </a:r>
        </a:p>
      </dsp:txBody>
      <dsp:txXfrm rot="-10800000">
        <a:off x="0" y="2876223"/>
        <a:ext cx="11049653" cy="509181"/>
      </dsp:txXfrm>
    </dsp:sp>
    <dsp:sp modelId="{70B8E457-8F50-DC4F-8A7A-5F4964D29DA8}">
      <dsp:nvSpPr>
        <dsp:cNvPr id="0" name=""/>
        <dsp:cNvSpPr/>
      </dsp:nvSpPr>
      <dsp:spPr>
        <a:xfrm>
          <a:off x="0" y="3385405"/>
          <a:ext cx="5524826" cy="433747"/>
        </a:xfrm>
        <a:prstGeom prst="rect">
          <a:avLst/>
        </a:prstGeom>
        <a:solidFill>
          <a:schemeClr val="accent4">
            <a:tint val="40000"/>
            <a:alpha val="90000"/>
            <a:hueOff val="-1578282"/>
            <a:satOff val="8863"/>
            <a:lumOff val="563"/>
            <a:alphaOff val="0"/>
          </a:schemeClr>
        </a:solidFill>
        <a:ln w="9525" cap="flat" cmpd="sng" algn="ctr">
          <a:solidFill>
            <a:schemeClr val="accent4">
              <a:tint val="40000"/>
              <a:alpha val="90000"/>
              <a:hueOff val="-1578282"/>
              <a:satOff val="8863"/>
              <a:lumOff val="56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effectLst/>
              <a:latin typeface="Times New Roman" panose="02020603050405020304" pitchFamily="18" charset="0"/>
              <a:ea typeface="DengXian" panose="02010600030101010101" pitchFamily="2" charset="-122"/>
            </a:rPr>
            <a:t>Skeleton Extraction</a:t>
          </a:r>
          <a:endParaRPr lang="en-US" sz="1900" kern="1200" dirty="0"/>
        </a:p>
      </dsp:txBody>
      <dsp:txXfrm>
        <a:off x="0" y="3385405"/>
        <a:ext cx="5524826" cy="433747"/>
      </dsp:txXfrm>
    </dsp:sp>
    <dsp:sp modelId="{4EAAC8B9-5C38-F443-83F2-4F3E7D29893A}">
      <dsp:nvSpPr>
        <dsp:cNvPr id="0" name=""/>
        <dsp:cNvSpPr/>
      </dsp:nvSpPr>
      <dsp:spPr>
        <a:xfrm>
          <a:off x="5524826" y="3385405"/>
          <a:ext cx="5524826" cy="433747"/>
        </a:xfrm>
        <a:prstGeom prst="rect">
          <a:avLst/>
        </a:prstGeom>
        <a:solidFill>
          <a:schemeClr val="accent4">
            <a:tint val="40000"/>
            <a:alpha val="90000"/>
            <a:hueOff val="-2367424"/>
            <a:satOff val="13294"/>
            <a:lumOff val="845"/>
            <a:alphaOff val="0"/>
          </a:schemeClr>
        </a:solidFill>
        <a:ln w="9525" cap="flat" cmpd="sng" algn="ctr">
          <a:solidFill>
            <a:schemeClr val="accent4">
              <a:tint val="40000"/>
              <a:alpha val="90000"/>
              <a:hueOff val="-2367424"/>
              <a:satOff val="13294"/>
              <a:lumOff val="84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t>Change Detection</a:t>
          </a:r>
        </a:p>
      </dsp:txBody>
      <dsp:txXfrm>
        <a:off x="5524826" y="3385405"/>
        <a:ext cx="5524826" cy="433747"/>
      </dsp:txXfrm>
    </dsp:sp>
    <dsp:sp modelId="{74EF006F-721A-664F-9A28-F4577579DBA4}">
      <dsp:nvSpPr>
        <dsp:cNvPr id="0" name=""/>
        <dsp:cNvSpPr/>
      </dsp:nvSpPr>
      <dsp:spPr>
        <a:xfrm rot="10800000">
          <a:off x="0" y="1439712"/>
          <a:ext cx="11049653" cy="1450659"/>
        </a:xfrm>
        <a:prstGeom prst="upArrowCallout">
          <a:avLst/>
        </a:prstGeom>
        <a:gradFill rotWithShape="0">
          <a:gsLst>
            <a:gs pos="0">
              <a:schemeClr val="accent4">
                <a:hueOff val="-3348577"/>
                <a:satOff val="20174"/>
                <a:lumOff val="1617"/>
                <a:alphaOff val="0"/>
                <a:shade val="51000"/>
                <a:satMod val="130000"/>
              </a:schemeClr>
            </a:gs>
            <a:gs pos="80000">
              <a:schemeClr val="accent4">
                <a:hueOff val="-3348577"/>
                <a:satOff val="20174"/>
                <a:lumOff val="1617"/>
                <a:alphaOff val="0"/>
                <a:shade val="93000"/>
                <a:satMod val="130000"/>
              </a:schemeClr>
            </a:gs>
            <a:gs pos="100000">
              <a:schemeClr val="accent4">
                <a:hueOff val="-3348577"/>
                <a:satOff val="20174"/>
                <a:lumOff val="161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effectLst/>
              <a:latin typeface="Times New Roman" panose="02020603050405020304" pitchFamily="18" charset="0"/>
              <a:ea typeface="DengXian" panose="02010600030101010101" pitchFamily="2" charset="-122"/>
            </a:rPr>
            <a:t>Frame Preprocessing</a:t>
          </a:r>
          <a:endParaRPr lang="en-US" sz="1800" kern="1200" dirty="0"/>
        </a:p>
      </dsp:txBody>
      <dsp:txXfrm rot="-10800000">
        <a:off x="0" y="1439712"/>
        <a:ext cx="11049653" cy="509181"/>
      </dsp:txXfrm>
    </dsp:sp>
    <dsp:sp modelId="{21E4DCDD-9FF6-884A-A2C8-7FC76B0133C8}">
      <dsp:nvSpPr>
        <dsp:cNvPr id="0" name=""/>
        <dsp:cNvSpPr/>
      </dsp:nvSpPr>
      <dsp:spPr>
        <a:xfrm>
          <a:off x="0" y="1948893"/>
          <a:ext cx="11049653" cy="433747"/>
        </a:xfrm>
        <a:prstGeom prst="rect">
          <a:avLst/>
        </a:prstGeom>
        <a:solidFill>
          <a:schemeClr val="accent4">
            <a:tint val="40000"/>
            <a:alpha val="90000"/>
            <a:hueOff val="-3156565"/>
            <a:satOff val="17726"/>
            <a:lumOff val="1126"/>
            <a:alphaOff val="0"/>
          </a:schemeClr>
        </a:solidFill>
        <a:ln w="9525" cap="flat" cmpd="sng" algn="ctr">
          <a:solidFill>
            <a:schemeClr val="accent4">
              <a:tint val="40000"/>
              <a:alpha val="90000"/>
              <a:hueOff val="-3156565"/>
              <a:satOff val="17726"/>
              <a:lumOff val="112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effectLst/>
              <a:latin typeface="Times New Roman" panose="02020603050405020304" pitchFamily="18" charset="0"/>
              <a:ea typeface="DengXian" panose="02010600030101010101" pitchFamily="2" charset="-122"/>
            </a:rPr>
            <a:t>Frames are resized to standardized dimensions (100x100 pixels).</a:t>
          </a:r>
          <a:endParaRPr lang="en-US" sz="1900" kern="1200" dirty="0"/>
        </a:p>
      </dsp:txBody>
      <dsp:txXfrm>
        <a:off x="0" y="1948893"/>
        <a:ext cx="11049653" cy="433747"/>
      </dsp:txXfrm>
    </dsp:sp>
    <dsp:sp modelId="{F0E806A4-5C2B-E444-8039-60A756AD769C}">
      <dsp:nvSpPr>
        <dsp:cNvPr id="0" name=""/>
        <dsp:cNvSpPr/>
      </dsp:nvSpPr>
      <dsp:spPr>
        <a:xfrm rot="10800000">
          <a:off x="0" y="3200"/>
          <a:ext cx="11049653" cy="1450659"/>
        </a:xfrm>
        <a:prstGeom prst="upArrowCallou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Video Sampling</a:t>
          </a:r>
        </a:p>
      </dsp:txBody>
      <dsp:txXfrm rot="-10800000">
        <a:off x="0" y="3200"/>
        <a:ext cx="11049653" cy="509181"/>
      </dsp:txXfrm>
    </dsp:sp>
    <dsp:sp modelId="{F8569B52-FD9C-E84B-A18D-87A838FB5C46}">
      <dsp:nvSpPr>
        <dsp:cNvPr id="0" name=""/>
        <dsp:cNvSpPr/>
      </dsp:nvSpPr>
      <dsp:spPr>
        <a:xfrm>
          <a:off x="0" y="512382"/>
          <a:ext cx="11049653" cy="433747"/>
        </a:xfrm>
        <a:prstGeom prst="rect">
          <a:avLst/>
        </a:prstGeom>
        <a:solidFill>
          <a:schemeClr val="accent4">
            <a:tint val="40000"/>
            <a:alpha val="90000"/>
            <a:hueOff val="-3945706"/>
            <a:satOff val="22157"/>
            <a:lumOff val="1408"/>
            <a:alphaOff val="0"/>
          </a:schemeClr>
        </a:solidFill>
        <a:ln w="9525" cap="flat" cmpd="sng" algn="ctr">
          <a:solidFill>
            <a:schemeClr val="accent4">
              <a:tint val="40000"/>
              <a:alpha val="90000"/>
              <a:hueOff val="-3945706"/>
              <a:satOff val="22157"/>
              <a:lumOff val="140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Font typeface="+mj-lt"/>
            <a:buNone/>
          </a:pPr>
          <a:r>
            <a:rPr lang="en-US" sz="1900" kern="1200" dirty="0">
              <a:effectLst/>
              <a:latin typeface="Times New Roman" panose="02020603050405020304" pitchFamily="18" charset="0"/>
              <a:ea typeface="DengXian" panose="02010600030101010101" pitchFamily="2" charset="-122"/>
            </a:rPr>
            <a:t>Video clips are divided into 5-second segments at 30 FPS and later down-sampled to 10 FPS for efficiency.</a:t>
          </a:r>
          <a:endParaRPr lang="en-US" sz="1900" kern="1200" dirty="0"/>
        </a:p>
      </dsp:txBody>
      <dsp:txXfrm>
        <a:off x="0" y="512382"/>
        <a:ext cx="11049653" cy="43374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755CDD-F19C-4709-87D7-3983B633793A}" type="datetimeFigureOut">
              <a:t>2024/12/25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125EB1-8727-4DA8-87FD-D3EA024BB448}" type="slidenum">
              <a:t>‹#›</a:t>
            </a:fld>
            <a:endParaRPr lang="en-US"/>
          </a:p>
        </p:txBody>
      </p:sp>
    </p:spTree>
    <p:extLst>
      <p:ext uri="{BB962C8B-B14F-4D97-AF65-F5344CB8AC3E}">
        <p14:creationId xmlns:p14="http://schemas.microsoft.com/office/powerpoint/2010/main" val="1871048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NULL" TargetMode="External"/><Relationship Id="rId4" Type="http://schemas.openxmlformats.org/officeDocument/2006/relationships/hyperlink" Target="NUL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NULL" TargetMode="External"/><Relationship Id="rId4" Type="http://schemas.openxmlformats.org/officeDocument/2006/relationships/hyperlink" Target="NUL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F2125EB1-8727-4DA8-87FD-D3EA024BB448}" type="slidenum">
              <a:t>8</a:t>
            </a:fld>
            <a:endParaRPr lang="en-US"/>
          </a:p>
        </p:txBody>
      </p:sp>
    </p:spTree>
    <p:extLst>
      <p:ext uri="{BB962C8B-B14F-4D97-AF65-F5344CB8AC3E}">
        <p14:creationId xmlns:p14="http://schemas.microsoft.com/office/powerpoint/2010/main" val="177486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a:p>
            <a:pPr marL="171450" indent="-171450">
              <a:buFont typeface="Calibri"/>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F2125EB1-8727-4DA8-87FD-D3EA024BB448}" type="slidenum">
              <a:t>40</a:t>
            </a:fld>
            <a:endParaRPr lang="en-US"/>
          </a:p>
        </p:txBody>
      </p:sp>
    </p:spTree>
    <p:extLst>
      <p:ext uri="{BB962C8B-B14F-4D97-AF65-F5344CB8AC3E}">
        <p14:creationId xmlns:p14="http://schemas.microsoft.com/office/powerpoint/2010/main" val="1097174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Skeleton-based models showed superior generalization across various scenarios, especially when noisy backgrounds and occlusions were minimized. However, dependency on pose estimation led to occasional errors in crowded or occluded settings.</a:t>
            </a:r>
          </a:p>
          <a:p>
            <a:r>
              <a:rPr lang="en-US" err="1"/>
              <a:t>ViViT</a:t>
            </a:r>
            <a:r>
              <a:rPr lang="en-US"/>
              <a:t> achieved high accuracy, but its reliance on large computational resources highlighted the importance of balancing accuracy with practicality for real-time applications.</a:t>
            </a:r>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F2125EB1-8727-4DA8-87FD-D3EA024BB448}" type="slidenum">
              <a:rPr lang="en-US"/>
              <a:t>46</a:t>
            </a:fld>
            <a:endParaRPr lang="en-US"/>
          </a:p>
        </p:txBody>
      </p:sp>
    </p:spTree>
    <p:extLst>
      <p:ext uri="{BB962C8B-B14F-4D97-AF65-F5344CB8AC3E}">
        <p14:creationId xmlns:p14="http://schemas.microsoft.com/office/powerpoint/2010/main" val="1359762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F2125EB1-8727-4DA8-87FD-D3EA024BB448}" type="slidenum">
              <a:rPr lang="en-US"/>
              <a:t>47</a:t>
            </a:fld>
            <a:endParaRPr lang="en-US"/>
          </a:p>
        </p:txBody>
      </p:sp>
    </p:spTree>
    <p:extLst>
      <p:ext uri="{BB962C8B-B14F-4D97-AF65-F5344CB8AC3E}">
        <p14:creationId xmlns:p14="http://schemas.microsoft.com/office/powerpoint/2010/main" val="1619477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F2125EB1-8727-4DA8-87FD-D3EA024BB448}" type="slidenum">
              <a:rPr lang="en-US"/>
              <a:t>48</a:t>
            </a:fld>
            <a:endParaRPr lang="en-US"/>
          </a:p>
        </p:txBody>
      </p:sp>
    </p:spTree>
    <p:extLst>
      <p:ext uri="{BB962C8B-B14F-4D97-AF65-F5344CB8AC3E}">
        <p14:creationId xmlns:p14="http://schemas.microsoft.com/office/powerpoint/2010/main" val="2962870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b="1"/>
              <a:t>Kinetics-400 (K400)</a:t>
            </a:r>
            <a:r>
              <a:rPr lang="en-US"/>
              <a:t> and </a:t>
            </a:r>
            <a:r>
              <a:rPr lang="en-US" b="1"/>
              <a:t>Epic-Kitchens (EK)</a:t>
            </a:r>
            <a:r>
              <a:rPr lang="en-US"/>
              <a:t> datasets are widely used benchmarks in video understanding and action recognition tasks in computer vision. Here's an overview of both datasets: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F2125EB1-8727-4DA8-87FD-D3EA024BB448}" type="slidenum">
              <a:t>26</a:t>
            </a:fld>
            <a:endParaRPr lang="en-US"/>
          </a:p>
        </p:txBody>
      </p:sp>
    </p:spTree>
    <p:extLst>
      <p:ext uri="{BB962C8B-B14F-4D97-AF65-F5344CB8AC3E}">
        <p14:creationId xmlns:p14="http://schemas.microsoft.com/office/powerpoint/2010/main" val="356830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Hypothesis: </a:t>
            </a:r>
            <a:r>
              <a:rPr lang="en-US"/>
              <a:t>violence may be identified by the interaction of certain body parts instead of using all the RGB pixels contained in each frame </a:t>
            </a:r>
            <a:endParaRPr lang="en-US">
              <a:ea typeface="Calibri"/>
              <a:cs typeface="Calibri"/>
            </a:endParaRPr>
          </a:p>
          <a:p>
            <a:pPr marL="171450" indent="-171450">
              <a:buFont typeface="Calibri"/>
              <a:buChar char="-"/>
            </a:pPr>
            <a:r>
              <a:rPr lang="en-US">
                <a:ea typeface="Calibri"/>
                <a:cs typeface="Calibri"/>
              </a:rPr>
              <a:t>Extract further temporal information by using a </a:t>
            </a:r>
            <a:r>
              <a:rPr lang="en-US" err="1">
                <a:ea typeface="Calibri"/>
                <a:cs typeface="Calibri"/>
              </a:rPr>
              <a:t>ConvLSTM</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F2125EB1-8727-4DA8-87FD-D3EA024BB448}" type="slidenum">
              <a:t>31</a:t>
            </a:fld>
            <a:endParaRPr lang="en-US"/>
          </a:p>
        </p:txBody>
      </p:sp>
    </p:spTree>
    <p:extLst>
      <p:ext uri="{BB962C8B-B14F-4D97-AF65-F5344CB8AC3E}">
        <p14:creationId xmlns:p14="http://schemas.microsoft.com/office/powerpoint/2010/main" val="261771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Different parts of the skeletons are colored with specific color - this coloring adds a valuable piece of information</a:t>
            </a:r>
          </a:p>
        </p:txBody>
      </p:sp>
      <p:sp>
        <p:nvSpPr>
          <p:cNvPr id="4" name="Slide Number Placeholder 3"/>
          <p:cNvSpPr>
            <a:spLocks noGrp="1"/>
          </p:cNvSpPr>
          <p:nvPr>
            <p:ph type="sldNum" sz="quarter" idx="5"/>
          </p:nvPr>
        </p:nvSpPr>
        <p:spPr/>
        <p:txBody>
          <a:bodyPr/>
          <a:lstStyle/>
          <a:p>
            <a:fld id="{F2125EB1-8727-4DA8-87FD-D3EA024BB448}" type="slidenum">
              <a:t>33</a:t>
            </a:fld>
            <a:endParaRPr lang="en-US"/>
          </a:p>
        </p:txBody>
      </p:sp>
    </p:spTree>
    <p:extLst>
      <p:ext uri="{BB962C8B-B14F-4D97-AF65-F5344CB8AC3E}">
        <p14:creationId xmlns:p14="http://schemas.microsoft.com/office/powerpoint/2010/main" val="3656807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F2125EB1-8727-4DA8-87FD-D3EA024BB448}" type="slidenum">
              <a:t>34</a:t>
            </a:fld>
            <a:endParaRPr lang="en-US"/>
          </a:p>
        </p:txBody>
      </p:sp>
    </p:spTree>
    <p:extLst>
      <p:ext uri="{BB962C8B-B14F-4D97-AF65-F5344CB8AC3E}">
        <p14:creationId xmlns:p14="http://schemas.microsoft.com/office/powerpoint/2010/main" val="3820104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F2125EB1-8727-4DA8-87FD-D3EA024BB448}" type="slidenum">
              <a:t>36</a:t>
            </a:fld>
            <a:endParaRPr lang="en-US"/>
          </a:p>
        </p:txBody>
      </p:sp>
    </p:spTree>
    <p:extLst>
      <p:ext uri="{BB962C8B-B14F-4D97-AF65-F5344CB8AC3E}">
        <p14:creationId xmlns:p14="http://schemas.microsoft.com/office/powerpoint/2010/main" val="1019438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F2125EB1-8727-4DA8-87FD-D3EA024BB448}" type="slidenum">
              <a:t>37</a:t>
            </a:fld>
            <a:endParaRPr lang="en-US"/>
          </a:p>
        </p:txBody>
      </p:sp>
    </p:spTree>
    <p:extLst>
      <p:ext uri="{BB962C8B-B14F-4D97-AF65-F5344CB8AC3E}">
        <p14:creationId xmlns:p14="http://schemas.microsoft.com/office/powerpoint/2010/main" val="211634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Char char="•"/>
            </a:pPr>
            <a:r>
              <a:rPr lang="en-US" dirty="0"/>
              <a:t>Original videos &amp; 78.12\% </a:t>
            </a:r>
            <a:r>
              <a:rPr lang="en-US" dirty="0">
                <a:hlinkClick r:id="rId3" invalidUrl="file:///\\"/>
              </a:rPr>
              <a:t>\\</a:t>
            </a:r>
            <a:r>
              <a:rPr lang="en-US" dirty="0"/>
              <a:t> </a:t>
            </a:r>
            <a:endParaRPr lang="en-US" dirty="0">
              <a:ea typeface="Calibri"/>
              <a:cs typeface="Calibri"/>
            </a:endParaRPr>
          </a:p>
          <a:p>
            <a:pPr>
              <a:buFont typeface="Arial"/>
              <a:buChar char="•"/>
            </a:pPr>
            <a:r>
              <a:rPr lang="en-US" dirty="0" err="1"/>
              <a:t>OpenPose</a:t>
            </a:r>
            <a:r>
              <a:rPr lang="en-US" dirty="0"/>
              <a:t>\ </a:t>
            </a:r>
            <a:r>
              <a:rPr lang="en-US" dirty="0" err="1"/>
              <a:t>no_back</a:t>
            </a:r>
            <a:r>
              <a:rPr lang="en-US" dirty="0"/>
              <a:t> &amp; 85.68\% </a:t>
            </a:r>
            <a:r>
              <a:rPr lang="en-US" dirty="0">
                <a:hlinkClick r:id="rId4" invalidUrl="file:///\\"/>
              </a:rPr>
              <a:t>\\</a:t>
            </a:r>
            <a:r>
              <a:rPr lang="en-US" dirty="0"/>
              <a:t> </a:t>
            </a:r>
            <a:endParaRPr lang="en-US" dirty="0">
              <a:ea typeface="Calibri"/>
              <a:cs typeface="Calibri"/>
            </a:endParaRPr>
          </a:p>
          <a:p>
            <a:pPr>
              <a:buFont typeface="Arial"/>
              <a:buChar char="•"/>
            </a:pPr>
            <a:r>
              <a:rPr lang="en-US" dirty="0" err="1"/>
              <a:t>Openpose</a:t>
            </a:r>
            <a:r>
              <a:rPr lang="en-US" dirty="0"/>
              <a:t> back &amp; 84.90\% </a:t>
            </a:r>
            <a:r>
              <a:rPr lang="en-US" dirty="0">
                <a:hlinkClick r:id="rId5" invalidUrl="file:///\\"/>
              </a:rPr>
              <a:t>\\</a:t>
            </a:r>
            <a:r>
              <a:rPr lang="en-US" dirty="0"/>
              <a:t> </a:t>
            </a:r>
            <a:endParaRPr lang="en-US" dirty="0">
              <a:ea typeface="Calibri"/>
              <a:cs typeface="Calibri"/>
            </a:endParaRPr>
          </a:p>
          <a:p>
            <a:pPr marL="171450" indent="-171450">
              <a:buFont typeface="Calibri"/>
              <a:buChar cha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F2125EB1-8727-4DA8-87FD-D3EA024BB448}" type="slidenum">
              <a:t>38</a:t>
            </a:fld>
            <a:endParaRPr lang="en-US"/>
          </a:p>
        </p:txBody>
      </p:sp>
    </p:spTree>
    <p:extLst>
      <p:ext uri="{BB962C8B-B14F-4D97-AF65-F5344CB8AC3E}">
        <p14:creationId xmlns:p14="http://schemas.microsoft.com/office/powerpoint/2010/main" val="2726804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Char char="•"/>
            </a:pPr>
            <a:r>
              <a:rPr lang="en-US"/>
              <a:t>Original videos &amp; 78.12\% </a:t>
            </a:r>
            <a:r>
              <a:rPr lang="en-US">
                <a:hlinkClick r:id="rId3" invalidUrl="file:///\\"/>
              </a:rPr>
              <a:t>\\</a:t>
            </a:r>
            <a:r>
              <a:rPr lang="en-US"/>
              <a:t> </a:t>
            </a:r>
            <a:endParaRPr lang="en-US">
              <a:ea typeface="Calibri"/>
              <a:cs typeface="Calibri"/>
            </a:endParaRPr>
          </a:p>
          <a:p>
            <a:pPr>
              <a:buFont typeface="Arial"/>
              <a:buChar char="•"/>
            </a:pPr>
            <a:r>
              <a:rPr lang="en-US" err="1"/>
              <a:t>OpenPose</a:t>
            </a:r>
            <a:r>
              <a:rPr lang="en-US"/>
              <a:t>\ </a:t>
            </a:r>
            <a:r>
              <a:rPr lang="en-US" err="1"/>
              <a:t>no_back</a:t>
            </a:r>
            <a:r>
              <a:rPr lang="en-US"/>
              <a:t> &amp; 85.68\% </a:t>
            </a:r>
            <a:r>
              <a:rPr lang="en-US">
                <a:hlinkClick r:id="rId4" invalidUrl="file:///\\"/>
              </a:rPr>
              <a:t>\\</a:t>
            </a:r>
            <a:r>
              <a:rPr lang="en-US"/>
              <a:t> </a:t>
            </a:r>
            <a:endParaRPr lang="en-US">
              <a:ea typeface="Calibri"/>
              <a:cs typeface="Calibri"/>
            </a:endParaRPr>
          </a:p>
          <a:p>
            <a:pPr>
              <a:buFont typeface="Arial"/>
              <a:buChar char="•"/>
            </a:pPr>
            <a:r>
              <a:rPr lang="en-US" err="1"/>
              <a:t>Openpose</a:t>
            </a:r>
            <a:r>
              <a:rPr lang="en-US"/>
              <a:t> back &amp; 84.90\% </a:t>
            </a:r>
            <a:r>
              <a:rPr lang="en-US">
                <a:hlinkClick r:id="rId5" invalidUrl="file:///\\"/>
              </a:rPr>
              <a:t>\\</a:t>
            </a:r>
            <a:r>
              <a:rPr lang="en-US"/>
              <a:t> </a:t>
            </a:r>
            <a:endParaRPr lang="en-US">
              <a:ea typeface="Calibri"/>
              <a:cs typeface="Calibri"/>
            </a:endParaRPr>
          </a:p>
          <a:p>
            <a:pPr marL="171450" indent="-171450">
              <a:buFont typeface="Calibri"/>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fld id="{F2125EB1-8727-4DA8-87FD-D3EA024BB448}" type="slidenum">
              <a:t>39</a:t>
            </a:fld>
            <a:endParaRPr lang="en-US"/>
          </a:p>
        </p:txBody>
      </p:sp>
    </p:spTree>
    <p:extLst>
      <p:ext uri="{BB962C8B-B14F-4D97-AF65-F5344CB8AC3E}">
        <p14:creationId xmlns:p14="http://schemas.microsoft.com/office/powerpoint/2010/main" val="3705883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12/25/24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0.png"/><Relationship Id="rId5" Type="http://schemas.openxmlformats.org/officeDocument/2006/relationships/image" Target="../media/image6.svg"/><Relationship Id="rId10" Type="http://schemas.openxmlformats.org/officeDocument/2006/relationships/image" Target="../media/image29.png"/><Relationship Id="rId4" Type="http://schemas.openxmlformats.org/officeDocument/2006/relationships/image" Target="../media/image5.png"/><Relationship Id="rId9" Type="http://schemas.openxmlformats.org/officeDocument/2006/relationships/image" Target="../media/image28.sv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31.png"/><Relationship Id="rId4" Type="http://schemas.openxmlformats.org/officeDocument/2006/relationships/image" Target="../media/image5.png"/><Relationship Id="rId9"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0.sv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0.sv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hyperlink" Target="https://research.google/blog/transformers-for-image-recognition-at-scale/" TargetMode="External"/><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research.google/blog/transformers-for-image-recognition-at-scale/" TargetMode="External"/><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svg"/><Relationship Id="rId7" Type="http://schemas.openxmlformats.org/officeDocument/2006/relationships/image" Target="../media/image5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0.sv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6.svg"/><Relationship Id="rId7" Type="http://schemas.openxmlformats.org/officeDocument/2006/relationships/image" Target="../media/image5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9.png"/><Relationship Id="rId7"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1.png"/><Relationship Id="rId4" Type="http://schemas.openxmlformats.org/officeDocument/2006/relationships/image" Target="../media/image50.svg"/><Relationship Id="rId9" Type="http://schemas.openxmlformats.org/officeDocument/2006/relationships/image" Target="../media/image48.svg"/></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svg"/><Relationship Id="rId7" Type="http://schemas.openxmlformats.org/officeDocument/2006/relationships/image" Target="../media/image5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46.svg"/></Relationships>
</file>

<file path=ppt/slides/_rels/slide3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63.png"/><Relationship Id="rId4" Type="http://schemas.openxmlformats.org/officeDocument/2006/relationships/image" Target="../media/image36.svg"/><Relationship Id="rId9" Type="http://schemas.openxmlformats.org/officeDocument/2006/relationships/image" Target="../media/image62.jpeg"/></Relationships>
</file>

<file path=ppt/slides/_rels/slide3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66.png"/><Relationship Id="rId5" Type="http://schemas.openxmlformats.org/officeDocument/2006/relationships/image" Target="../media/image47.png"/><Relationship Id="rId10" Type="http://schemas.openxmlformats.org/officeDocument/2006/relationships/image" Target="../media/image65.png"/><Relationship Id="rId4" Type="http://schemas.openxmlformats.org/officeDocument/2006/relationships/image" Target="../media/image36.svg"/><Relationship Id="rId9"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36.svg"/></Relationships>
</file>

<file path=ppt/slides/_rels/slide3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36.svg"/></Relationships>
</file>

<file path=ppt/slides/_rels/slide38.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9.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1.png"/><Relationship Id="rId4" Type="http://schemas.openxmlformats.org/officeDocument/2006/relationships/image" Target="../media/image50.svg"/></Relationships>
</file>

<file path=ppt/slides/_rels/slide3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9.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1.png"/><Relationship Id="rId4" Type="http://schemas.openxmlformats.org/officeDocument/2006/relationships/image" Target="../media/image50.svg"/><Relationship Id="rId9"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9.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1.png"/><Relationship Id="rId4" Type="http://schemas.openxmlformats.org/officeDocument/2006/relationships/image" Target="../media/image50.svg"/><Relationship Id="rId9" Type="http://schemas.openxmlformats.org/officeDocument/2006/relationships/image" Target="../media/image68.png"/></Relationships>
</file>

<file path=ppt/slides/_rels/slide41.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36.svg"/><Relationship Id="rId7" Type="http://schemas.openxmlformats.org/officeDocument/2006/relationships/image" Target="../media/image5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3.sv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71.svg"/><Relationship Id="rId7" Type="http://schemas.openxmlformats.org/officeDocument/2006/relationships/image" Target="../media/image2.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3.sv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5.sv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png"/><Relationship Id="rId7" Type="http://schemas.openxmlformats.org/officeDocument/2006/relationships/diagramData" Target="../diagrams/data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3.svg"/><Relationship Id="rId11" Type="http://schemas.microsoft.com/office/2007/relationships/diagramDrawing" Target="../diagrams/drawing1.xml"/><Relationship Id="rId5" Type="http://schemas.openxmlformats.org/officeDocument/2006/relationships/image" Target="../media/image22.png"/><Relationship Id="rId10" Type="http://schemas.openxmlformats.org/officeDocument/2006/relationships/diagramColors" Target="../diagrams/colors1.xml"/><Relationship Id="rId4" Type="http://schemas.openxmlformats.org/officeDocument/2006/relationships/image" Target="../media/image2.svg"/><Relationship Id="rId9"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3420051">
            <a:off x="435396" y="2682575"/>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3" name="Freeform 3"/>
          <p:cNvSpPr/>
          <p:nvPr/>
        </p:nvSpPr>
        <p:spPr>
          <a:xfrm rot="-7135709">
            <a:off x="13918364" y="-172528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4" name="Freeform 4"/>
          <p:cNvSpPr/>
          <p:nvPr/>
        </p:nvSpPr>
        <p:spPr>
          <a:xfrm>
            <a:off x="1211171" y="418025"/>
            <a:ext cx="15896094" cy="9450950"/>
          </a:xfrm>
          <a:custGeom>
            <a:avLst/>
            <a:gdLst/>
            <a:ahLst/>
            <a:cxnLst/>
            <a:rect l="l" t="t" r="r" b="b"/>
            <a:pathLst>
              <a:path w="15896094" h="9450950">
                <a:moveTo>
                  <a:pt x="0" y="0"/>
                </a:moveTo>
                <a:lnTo>
                  <a:pt x="15896093" y="0"/>
                </a:lnTo>
                <a:lnTo>
                  <a:pt x="15896093" y="9450950"/>
                </a:lnTo>
                <a:lnTo>
                  <a:pt x="0" y="9450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grpSp>
        <p:nvGrpSpPr>
          <p:cNvPr id="5" name="Group 5"/>
          <p:cNvGrpSpPr/>
          <p:nvPr/>
        </p:nvGrpSpPr>
        <p:grpSpPr>
          <a:xfrm>
            <a:off x="3676558" y="1622025"/>
            <a:ext cx="10922774" cy="6395622"/>
            <a:chOff x="0" y="-38100"/>
            <a:chExt cx="2876780" cy="1684444"/>
          </a:xfrm>
        </p:grpSpPr>
        <p:sp>
          <p:nvSpPr>
            <p:cNvPr id="6" name="Freeform 6"/>
            <p:cNvSpPr/>
            <p:nvPr/>
          </p:nvSpPr>
          <p:spPr>
            <a:xfrm>
              <a:off x="0" y="0"/>
              <a:ext cx="2876780" cy="1646344"/>
            </a:xfrm>
            <a:custGeom>
              <a:avLst/>
              <a:gdLst/>
              <a:ahLst/>
              <a:cxnLst/>
              <a:rect l="l" t="t" r="r" b="b"/>
              <a:pathLst>
                <a:path w="2876780" h="1646344">
                  <a:moveTo>
                    <a:pt x="0" y="0"/>
                  </a:moveTo>
                  <a:lnTo>
                    <a:pt x="2876780" y="0"/>
                  </a:lnTo>
                  <a:lnTo>
                    <a:pt x="2876780" y="1646344"/>
                  </a:lnTo>
                  <a:lnTo>
                    <a:pt x="0" y="1646344"/>
                  </a:lnTo>
                  <a:close/>
                </a:path>
              </a:pathLst>
            </a:custGeom>
            <a:solidFill>
              <a:srgbClr val="FFFFFF"/>
            </a:solidFill>
          </p:spPr>
          <p:txBody>
            <a:bodyPr/>
            <a:lstStyle/>
            <a:p>
              <a:endParaRPr lang="en-TW"/>
            </a:p>
          </p:txBody>
        </p:sp>
        <p:sp>
          <p:nvSpPr>
            <p:cNvPr id="7" name="TextBox 7"/>
            <p:cNvSpPr txBox="1"/>
            <p:nvPr/>
          </p:nvSpPr>
          <p:spPr>
            <a:xfrm>
              <a:off x="0" y="-38100"/>
              <a:ext cx="2876780" cy="1684444"/>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701629" y="463917"/>
            <a:ext cx="3403258" cy="4435525"/>
          </a:xfrm>
          <a:custGeom>
            <a:avLst/>
            <a:gdLst/>
            <a:ahLst/>
            <a:cxnLst/>
            <a:rect l="l" t="t" r="r" b="b"/>
            <a:pathLst>
              <a:path w="3403258" h="4435525">
                <a:moveTo>
                  <a:pt x="0" y="0"/>
                </a:moveTo>
                <a:lnTo>
                  <a:pt x="3403258" y="0"/>
                </a:lnTo>
                <a:lnTo>
                  <a:pt x="3403258" y="4435525"/>
                </a:lnTo>
                <a:lnTo>
                  <a:pt x="0" y="4435525"/>
                </a:lnTo>
                <a:lnTo>
                  <a:pt x="0" y="0"/>
                </a:lnTo>
                <a:close/>
              </a:path>
            </a:pathLst>
          </a:custGeom>
          <a:blipFill>
            <a:blip r:embed="rId6">
              <a:alphaModFix amt="47000"/>
              <a:extLst>
                <a:ext uri="{96DAC541-7B7A-43D3-8B79-37D633B846F1}">
                  <asvg:svgBlip xmlns:asvg="http://schemas.microsoft.com/office/drawing/2016/SVG/main" r:embed="rId7"/>
                </a:ext>
              </a:extLst>
            </a:blip>
            <a:stretch>
              <a:fillRect/>
            </a:stretch>
          </a:blipFill>
        </p:spPr>
        <p:txBody>
          <a:bodyPr/>
          <a:lstStyle/>
          <a:p>
            <a:endParaRPr lang="en-TW"/>
          </a:p>
        </p:txBody>
      </p:sp>
      <p:sp>
        <p:nvSpPr>
          <p:cNvPr id="9" name="Freeform 9"/>
          <p:cNvSpPr/>
          <p:nvPr/>
        </p:nvSpPr>
        <p:spPr>
          <a:xfrm flipV="1">
            <a:off x="16343638" y="2785248"/>
            <a:ext cx="2825580" cy="6046961"/>
          </a:xfrm>
          <a:custGeom>
            <a:avLst/>
            <a:gdLst/>
            <a:ahLst/>
            <a:cxnLst/>
            <a:rect l="l" t="t" r="r" b="b"/>
            <a:pathLst>
              <a:path w="2825580" h="6046961">
                <a:moveTo>
                  <a:pt x="0" y="6046961"/>
                </a:moveTo>
                <a:lnTo>
                  <a:pt x="2825580" y="6046961"/>
                </a:lnTo>
                <a:lnTo>
                  <a:pt x="2825580" y="0"/>
                </a:lnTo>
                <a:lnTo>
                  <a:pt x="0" y="0"/>
                </a:lnTo>
                <a:lnTo>
                  <a:pt x="0" y="6046961"/>
                </a:lnTo>
                <a:close/>
              </a:path>
            </a:pathLst>
          </a:custGeom>
          <a:blipFill>
            <a:blip r:embed="rId8">
              <a:alphaModFix amt="47000"/>
              <a:extLst>
                <a:ext uri="{96DAC541-7B7A-43D3-8B79-37D633B846F1}">
                  <asvg:svgBlip xmlns:asvg="http://schemas.microsoft.com/office/drawing/2016/SVG/main" r:embed="rId9"/>
                </a:ext>
              </a:extLst>
            </a:blip>
            <a:stretch>
              <a:fillRect/>
            </a:stretch>
          </a:blipFill>
        </p:spPr>
        <p:txBody>
          <a:bodyPr/>
          <a:lstStyle/>
          <a:p>
            <a:endParaRPr lang="en-TW"/>
          </a:p>
        </p:txBody>
      </p:sp>
      <p:sp>
        <p:nvSpPr>
          <p:cNvPr id="10" name="Freeform 10"/>
          <p:cNvSpPr/>
          <p:nvPr/>
        </p:nvSpPr>
        <p:spPr>
          <a:xfrm>
            <a:off x="2531529" y="6497071"/>
            <a:ext cx="1329969" cy="1317187"/>
          </a:xfrm>
          <a:custGeom>
            <a:avLst/>
            <a:gdLst/>
            <a:ahLst/>
            <a:cxnLst/>
            <a:rect l="l" t="t" r="r" b="b"/>
            <a:pathLst>
              <a:path w="1329969" h="1317187">
                <a:moveTo>
                  <a:pt x="0" y="0"/>
                </a:moveTo>
                <a:lnTo>
                  <a:pt x="1329969" y="0"/>
                </a:lnTo>
                <a:lnTo>
                  <a:pt x="1329969" y="1317187"/>
                </a:lnTo>
                <a:lnTo>
                  <a:pt x="0" y="1317187"/>
                </a:lnTo>
                <a:lnTo>
                  <a:pt x="0" y="0"/>
                </a:lnTo>
                <a:close/>
              </a:path>
            </a:pathLst>
          </a:custGeom>
          <a:blipFill>
            <a:blip r:embed="rId10">
              <a:extLst>
                <a:ext uri="{96DAC541-7B7A-43D3-8B79-37D633B846F1}">
                  <asvg:svgBlip xmlns:asvg="http://schemas.microsoft.com/office/drawing/2016/SVG/main" r:embed="rId11"/>
                </a:ext>
              </a:extLst>
            </a:blip>
            <a:stretch>
              <a:fillRect r="-444882" b="-318129"/>
            </a:stretch>
          </a:blipFill>
        </p:spPr>
        <p:txBody>
          <a:bodyPr/>
          <a:lstStyle/>
          <a:p>
            <a:endParaRPr lang="en-TW"/>
          </a:p>
        </p:txBody>
      </p:sp>
      <p:grpSp>
        <p:nvGrpSpPr>
          <p:cNvPr id="11" name="Group 11"/>
          <p:cNvGrpSpPr/>
          <p:nvPr/>
        </p:nvGrpSpPr>
        <p:grpSpPr>
          <a:xfrm>
            <a:off x="5673930" y="4666140"/>
            <a:ext cx="6940140" cy="1197254"/>
            <a:chOff x="0" y="-57150"/>
            <a:chExt cx="1754794" cy="302722"/>
          </a:xfrm>
        </p:grpSpPr>
        <p:sp>
          <p:nvSpPr>
            <p:cNvPr id="12" name="Freeform 12"/>
            <p:cNvSpPr/>
            <p:nvPr/>
          </p:nvSpPr>
          <p:spPr>
            <a:xfrm>
              <a:off x="0" y="0"/>
              <a:ext cx="1754794" cy="245572"/>
            </a:xfrm>
            <a:custGeom>
              <a:avLst/>
              <a:gdLst/>
              <a:ahLst/>
              <a:cxnLst/>
              <a:rect l="l" t="t" r="r" b="b"/>
              <a:pathLst>
                <a:path w="1754794" h="245572">
                  <a:moveTo>
                    <a:pt x="111553" y="0"/>
                  </a:moveTo>
                  <a:lnTo>
                    <a:pt x="1643241" y="0"/>
                  </a:lnTo>
                  <a:cubicBezTo>
                    <a:pt x="1672827" y="0"/>
                    <a:pt x="1701201" y="11753"/>
                    <a:pt x="1722121" y="32673"/>
                  </a:cubicBezTo>
                  <a:cubicBezTo>
                    <a:pt x="1743041" y="53593"/>
                    <a:pt x="1754794" y="81967"/>
                    <a:pt x="1754794" y="111553"/>
                  </a:cubicBezTo>
                  <a:lnTo>
                    <a:pt x="1754794" y="134019"/>
                  </a:lnTo>
                  <a:cubicBezTo>
                    <a:pt x="1754794" y="163605"/>
                    <a:pt x="1743041" y="191979"/>
                    <a:pt x="1722121" y="212899"/>
                  </a:cubicBezTo>
                  <a:cubicBezTo>
                    <a:pt x="1701201" y="233819"/>
                    <a:pt x="1672827" y="245572"/>
                    <a:pt x="1643241" y="245572"/>
                  </a:cubicBezTo>
                  <a:lnTo>
                    <a:pt x="111553" y="245572"/>
                  </a:lnTo>
                  <a:cubicBezTo>
                    <a:pt x="81967" y="245572"/>
                    <a:pt x="53593" y="233819"/>
                    <a:pt x="32673" y="212899"/>
                  </a:cubicBezTo>
                  <a:cubicBezTo>
                    <a:pt x="11753" y="191979"/>
                    <a:pt x="0" y="163605"/>
                    <a:pt x="0" y="134019"/>
                  </a:cubicBezTo>
                  <a:lnTo>
                    <a:pt x="0" y="111553"/>
                  </a:lnTo>
                  <a:cubicBezTo>
                    <a:pt x="0" y="81967"/>
                    <a:pt x="11753" y="53593"/>
                    <a:pt x="32673" y="32673"/>
                  </a:cubicBezTo>
                  <a:cubicBezTo>
                    <a:pt x="53593" y="11753"/>
                    <a:pt x="81967" y="0"/>
                    <a:pt x="111553" y="0"/>
                  </a:cubicBezTo>
                  <a:close/>
                </a:path>
              </a:pathLst>
            </a:custGeom>
            <a:solidFill>
              <a:srgbClr val="EDBD3A"/>
            </a:solidFill>
          </p:spPr>
          <p:txBody>
            <a:bodyPr/>
            <a:lstStyle/>
            <a:p>
              <a:endParaRPr lang="en-TW"/>
            </a:p>
          </p:txBody>
        </p:sp>
        <p:sp>
          <p:nvSpPr>
            <p:cNvPr id="13" name="TextBox 13"/>
            <p:cNvSpPr txBox="1"/>
            <p:nvPr/>
          </p:nvSpPr>
          <p:spPr>
            <a:xfrm>
              <a:off x="0" y="-57150"/>
              <a:ext cx="1754794" cy="302722"/>
            </a:xfrm>
            <a:prstGeom prst="rect">
              <a:avLst/>
            </a:prstGeom>
          </p:spPr>
          <p:txBody>
            <a:bodyPr lIns="50800" tIns="50800" rIns="50800" bIns="50800" rtlCol="0" anchor="ctr"/>
            <a:lstStyle/>
            <a:p>
              <a:pPr algn="ctr">
                <a:lnSpc>
                  <a:spcPts val="4480"/>
                </a:lnSpc>
                <a:spcBef>
                  <a:spcPct val="0"/>
                </a:spcBef>
              </a:pPr>
              <a:r>
                <a:rPr lang="en-US" sz="3200">
                  <a:solidFill>
                    <a:srgbClr val="FFFFFF"/>
                  </a:solidFill>
                  <a:latin typeface="Solway"/>
                  <a:ea typeface="Solway"/>
                  <a:cs typeface="Solway"/>
                  <a:sym typeface="Solway"/>
                </a:rPr>
                <a:t>Computer Vision Final Project</a:t>
              </a:r>
            </a:p>
          </p:txBody>
        </p:sp>
      </p:grpSp>
      <p:sp>
        <p:nvSpPr>
          <p:cNvPr id="14" name="TextBox 14"/>
          <p:cNvSpPr txBox="1"/>
          <p:nvPr/>
        </p:nvSpPr>
        <p:spPr>
          <a:xfrm>
            <a:off x="3305084" y="3130111"/>
            <a:ext cx="11975495" cy="2013389"/>
          </a:xfrm>
          <a:prstGeom prst="rect">
            <a:avLst/>
          </a:prstGeom>
        </p:spPr>
        <p:txBody>
          <a:bodyPr lIns="0" tIns="0" rIns="0" bIns="0" rtlCol="0" anchor="t">
            <a:spAutoFit/>
          </a:bodyPr>
          <a:lstStyle/>
          <a:p>
            <a:pPr algn="ctr">
              <a:lnSpc>
                <a:spcPts val="5491"/>
              </a:lnSpc>
            </a:pPr>
            <a:r>
              <a:rPr lang="en-US" sz="6101">
                <a:solidFill>
                  <a:srgbClr val="242622"/>
                </a:solidFill>
                <a:latin typeface="Lilita One"/>
                <a:ea typeface="Lilita One"/>
                <a:cs typeface="Lilita One"/>
                <a:sym typeface="Lilita One"/>
              </a:rPr>
              <a:t>HUMAN VIOLENCE DETECTION USING VIDEOS</a:t>
            </a:r>
          </a:p>
          <a:p>
            <a:pPr algn="ctr">
              <a:lnSpc>
                <a:spcPts val="4579"/>
              </a:lnSpc>
            </a:pPr>
            <a:endParaRPr lang="en-US" sz="6101">
              <a:solidFill>
                <a:srgbClr val="242622"/>
              </a:solidFill>
              <a:latin typeface="Lilita One"/>
              <a:ea typeface="Lilita One"/>
              <a:cs typeface="Lilita One"/>
              <a:sym typeface="Lilita One"/>
            </a:endParaRPr>
          </a:p>
        </p:txBody>
      </p:sp>
      <p:grpSp>
        <p:nvGrpSpPr>
          <p:cNvPr id="15" name="Group 15"/>
          <p:cNvGrpSpPr/>
          <p:nvPr/>
        </p:nvGrpSpPr>
        <p:grpSpPr>
          <a:xfrm>
            <a:off x="14816796" y="4935829"/>
            <a:ext cx="927565" cy="92756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2995311" y="1216726"/>
            <a:ext cx="12285268" cy="7365433"/>
          </a:xfrm>
          <a:custGeom>
            <a:avLst/>
            <a:gdLst/>
            <a:ahLst/>
            <a:cxnLst/>
            <a:rect l="l" t="t" r="r" b="b"/>
            <a:pathLst>
              <a:path w="12285268" h="7365433">
                <a:moveTo>
                  <a:pt x="0" y="0"/>
                </a:moveTo>
                <a:lnTo>
                  <a:pt x="12285268" y="0"/>
                </a:lnTo>
                <a:lnTo>
                  <a:pt x="12285268" y="7365433"/>
                </a:lnTo>
                <a:lnTo>
                  <a:pt x="0" y="7365433"/>
                </a:lnTo>
                <a:lnTo>
                  <a:pt x="0" y="0"/>
                </a:lnTo>
                <a:close/>
              </a:path>
            </a:pathLst>
          </a:custGeom>
          <a:blipFill>
            <a:blip r:embed="rId12">
              <a:alphaModFix amt="12000"/>
            </a:blip>
            <a:stretch>
              <a:fillRect t="-3796" b="-11501"/>
            </a:stretch>
          </a:blipFill>
        </p:spPr>
        <p:txBody>
          <a:bodyPr/>
          <a:lstStyle/>
          <a:p>
            <a:endParaRPr lang="en-TW" dirty="0"/>
          </a:p>
        </p:txBody>
      </p:sp>
      <p:grpSp>
        <p:nvGrpSpPr>
          <p:cNvPr id="19" name="Group 19"/>
          <p:cNvGrpSpPr/>
          <p:nvPr/>
        </p:nvGrpSpPr>
        <p:grpSpPr>
          <a:xfrm>
            <a:off x="2531529" y="2321465"/>
            <a:ext cx="927565" cy="92756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3289692" y="916303"/>
            <a:ext cx="1990887" cy="1868945"/>
          </a:xfrm>
          <a:custGeom>
            <a:avLst/>
            <a:gdLst/>
            <a:ahLst/>
            <a:cxnLst/>
            <a:rect l="l" t="t" r="r" b="b"/>
            <a:pathLst>
              <a:path w="1990887" h="1868945">
                <a:moveTo>
                  <a:pt x="0" y="0"/>
                </a:moveTo>
                <a:lnTo>
                  <a:pt x="1990887" y="0"/>
                </a:lnTo>
                <a:lnTo>
                  <a:pt x="1990887" y="1868945"/>
                </a:lnTo>
                <a:lnTo>
                  <a:pt x="0" y="1868945"/>
                </a:lnTo>
                <a:lnTo>
                  <a:pt x="0" y="0"/>
                </a:lnTo>
                <a:close/>
              </a:path>
            </a:pathLst>
          </a:custGeom>
          <a:blipFill>
            <a:blip r:embed="rId13"/>
            <a:stretch>
              <a:fillRect/>
            </a:stretch>
          </a:blipFill>
        </p:spPr>
        <p:txBody>
          <a:bodyPr/>
          <a:lstStyle/>
          <a:p>
            <a:endParaRPr lang="en-TW"/>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8401832">
            <a:off x="13575313" y="3539123"/>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3" name="Freeform 3"/>
          <p:cNvSpPr/>
          <p:nvPr/>
        </p:nvSpPr>
        <p:spPr>
          <a:xfrm rot="2485821">
            <a:off x="-2519580" y="-1469206"/>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4" name="Freeform 4"/>
          <p:cNvSpPr/>
          <p:nvPr/>
        </p:nvSpPr>
        <p:spPr>
          <a:xfrm>
            <a:off x="-1249615" y="6139091"/>
            <a:ext cx="2605457" cy="3395738"/>
          </a:xfrm>
          <a:custGeom>
            <a:avLst/>
            <a:gdLst/>
            <a:ahLst/>
            <a:cxnLst/>
            <a:rect l="l" t="t" r="r" b="b"/>
            <a:pathLst>
              <a:path w="2605457" h="3395738">
                <a:moveTo>
                  <a:pt x="0" y="0"/>
                </a:moveTo>
                <a:lnTo>
                  <a:pt x="2605458" y="0"/>
                </a:lnTo>
                <a:lnTo>
                  <a:pt x="2605458" y="3395738"/>
                </a:lnTo>
                <a:lnTo>
                  <a:pt x="0" y="33957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
        <p:nvSpPr>
          <p:cNvPr id="5" name="Freeform 5"/>
          <p:cNvSpPr/>
          <p:nvPr/>
        </p:nvSpPr>
        <p:spPr>
          <a:xfrm flipV="1">
            <a:off x="17000567" y="44166"/>
            <a:ext cx="3641360" cy="7792794"/>
          </a:xfrm>
          <a:custGeom>
            <a:avLst/>
            <a:gdLst/>
            <a:ahLst/>
            <a:cxnLst/>
            <a:rect l="l" t="t" r="r" b="b"/>
            <a:pathLst>
              <a:path w="3641360" h="7792794">
                <a:moveTo>
                  <a:pt x="0" y="7792794"/>
                </a:moveTo>
                <a:lnTo>
                  <a:pt x="3641360" y="7792794"/>
                </a:lnTo>
                <a:lnTo>
                  <a:pt x="3641360" y="0"/>
                </a:lnTo>
                <a:lnTo>
                  <a:pt x="0" y="0"/>
                </a:lnTo>
                <a:lnTo>
                  <a:pt x="0" y="779279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TW"/>
          </a:p>
        </p:txBody>
      </p:sp>
      <p:sp>
        <p:nvSpPr>
          <p:cNvPr id="6" name="Freeform 6"/>
          <p:cNvSpPr/>
          <p:nvPr/>
        </p:nvSpPr>
        <p:spPr>
          <a:xfrm>
            <a:off x="1254010" y="8782659"/>
            <a:ext cx="2137953" cy="1504341"/>
          </a:xfrm>
          <a:custGeom>
            <a:avLst/>
            <a:gdLst/>
            <a:ahLst/>
            <a:cxnLst/>
            <a:rect l="l" t="t" r="r" b="b"/>
            <a:pathLst>
              <a:path w="2137953" h="1504341">
                <a:moveTo>
                  <a:pt x="0" y="0"/>
                </a:moveTo>
                <a:lnTo>
                  <a:pt x="2137953" y="0"/>
                </a:lnTo>
                <a:lnTo>
                  <a:pt x="2137953" y="1504341"/>
                </a:lnTo>
                <a:lnTo>
                  <a:pt x="0" y="15043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TW"/>
          </a:p>
        </p:txBody>
      </p:sp>
      <p:grpSp>
        <p:nvGrpSpPr>
          <p:cNvPr id="7" name="Group 7"/>
          <p:cNvGrpSpPr/>
          <p:nvPr/>
        </p:nvGrpSpPr>
        <p:grpSpPr>
          <a:xfrm>
            <a:off x="-463783" y="9071047"/>
            <a:ext cx="927565" cy="92756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360435" y="9359435"/>
            <a:ext cx="927565" cy="92756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8855118" y="1045542"/>
            <a:ext cx="8969099" cy="4675143"/>
          </a:xfrm>
          <a:custGeom>
            <a:avLst/>
            <a:gdLst/>
            <a:ahLst/>
            <a:cxnLst/>
            <a:rect l="l" t="t" r="r" b="b"/>
            <a:pathLst>
              <a:path w="8969099" h="4675143">
                <a:moveTo>
                  <a:pt x="0" y="0"/>
                </a:moveTo>
                <a:lnTo>
                  <a:pt x="8969099" y="0"/>
                </a:lnTo>
                <a:lnTo>
                  <a:pt x="8969099" y="4675143"/>
                </a:lnTo>
                <a:lnTo>
                  <a:pt x="0" y="4675143"/>
                </a:lnTo>
                <a:lnTo>
                  <a:pt x="0" y="0"/>
                </a:lnTo>
                <a:close/>
              </a:path>
            </a:pathLst>
          </a:custGeom>
          <a:blipFill>
            <a:blip r:embed="rId10"/>
            <a:stretch>
              <a:fillRect/>
            </a:stretch>
          </a:blipFill>
        </p:spPr>
        <p:txBody>
          <a:bodyPr/>
          <a:lstStyle/>
          <a:p>
            <a:endParaRPr lang="en-TW"/>
          </a:p>
        </p:txBody>
      </p:sp>
      <p:sp>
        <p:nvSpPr>
          <p:cNvPr id="14" name="Freeform 14"/>
          <p:cNvSpPr/>
          <p:nvPr/>
        </p:nvSpPr>
        <p:spPr>
          <a:xfrm>
            <a:off x="909219" y="5713493"/>
            <a:ext cx="7597725" cy="4246934"/>
          </a:xfrm>
          <a:custGeom>
            <a:avLst/>
            <a:gdLst/>
            <a:ahLst/>
            <a:cxnLst/>
            <a:rect l="l" t="t" r="r" b="b"/>
            <a:pathLst>
              <a:path w="7597725" h="4246934">
                <a:moveTo>
                  <a:pt x="0" y="0"/>
                </a:moveTo>
                <a:lnTo>
                  <a:pt x="7597726" y="0"/>
                </a:lnTo>
                <a:lnTo>
                  <a:pt x="7597726" y="4246934"/>
                </a:lnTo>
                <a:lnTo>
                  <a:pt x="0" y="4246934"/>
                </a:lnTo>
                <a:lnTo>
                  <a:pt x="0" y="0"/>
                </a:lnTo>
                <a:close/>
              </a:path>
            </a:pathLst>
          </a:custGeom>
          <a:blipFill>
            <a:blip r:embed="rId11"/>
            <a:stretch>
              <a:fillRect/>
            </a:stretch>
          </a:blipFill>
        </p:spPr>
        <p:txBody>
          <a:bodyPr/>
          <a:lstStyle/>
          <a:p>
            <a:endParaRPr lang="en-TW"/>
          </a:p>
        </p:txBody>
      </p:sp>
      <p:sp>
        <p:nvSpPr>
          <p:cNvPr id="15" name="TextBox 15"/>
          <p:cNvSpPr txBox="1"/>
          <p:nvPr/>
        </p:nvSpPr>
        <p:spPr>
          <a:xfrm>
            <a:off x="616204" y="550242"/>
            <a:ext cx="8527796" cy="495300"/>
          </a:xfrm>
          <a:prstGeom prst="rect">
            <a:avLst/>
          </a:prstGeom>
        </p:spPr>
        <p:txBody>
          <a:bodyPr lIns="0" tIns="0" rIns="0" bIns="0" rtlCol="0" anchor="t">
            <a:spAutoFit/>
          </a:bodyPr>
          <a:lstStyle/>
          <a:p>
            <a:pPr algn="l">
              <a:lnSpc>
                <a:spcPts val="3599"/>
              </a:lnSpc>
            </a:pPr>
            <a:r>
              <a:rPr lang="en-US" sz="3999">
                <a:solidFill>
                  <a:srgbClr val="242622"/>
                </a:solidFill>
                <a:latin typeface="Lilita One"/>
                <a:ea typeface="Lilita One"/>
                <a:cs typeface="Lilita One"/>
                <a:sym typeface="Lilita One"/>
              </a:rPr>
              <a:t>3.1/ Dataset</a:t>
            </a:r>
          </a:p>
        </p:txBody>
      </p:sp>
      <p:sp>
        <p:nvSpPr>
          <p:cNvPr id="16" name="TextBox 16"/>
          <p:cNvSpPr txBox="1"/>
          <p:nvPr/>
        </p:nvSpPr>
        <p:spPr>
          <a:xfrm>
            <a:off x="1485437" y="2237493"/>
            <a:ext cx="6704479" cy="3892091"/>
          </a:xfrm>
          <a:prstGeom prst="rect">
            <a:avLst/>
          </a:prstGeom>
        </p:spPr>
        <p:txBody>
          <a:bodyPr lIns="0" tIns="0" rIns="0" bIns="0" rtlCol="0" anchor="t">
            <a:spAutoFit/>
          </a:bodyPr>
          <a:lstStyle/>
          <a:p>
            <a:pPr>
              <a:lnSpc>
                <a:spcPts val="3360"/>
              </a:lnSpc>
            </a:pPr>
            <a:r>
              <a:rPr lang="en-US" sz="2400">
                <a:solidFill>
                  <a:srgbClr val="242622"/>
                </a:solidFill>
                <a:latin typeface="Solway"/>
                <a:ea typeface="Solway"/>
                <a:cs typeface="Solway"/>
                <a:sym typeface="Solway"/>
              </a:rPr>
              <a:t>The training set contains </a:t>
            </a:r>
            <a:r>
              <a:rPr lang="en-US" sz="2400" b="1">
                <a:solidFill>
                  <a:srgbClr val="242622"/>
                </a:solidFill>
                <a:latin typeface="Solway Bold"/>
                <a:ea typeface="Solway Bold"/>
                <a:cs typeface="Solway Bold"/>
                <a:sym typeface="Solway Bold"/>
              </a:rPr>
              <a:t>800 clips</a:t>
            </a:r>
            <a:r>
              <a:rPr lang="en-US" sz="2400">
                <a:solidFill>
                  <a:srgbClr val="242622"/>
                </a:solidFill>
                <a:latin typeface="Solway"/>
                <a:ea typeface="Solway"/>
                <a:cs typeface="Solway"/>
                <a:sym typeface="Solway"/>
              </a:rPr>
              <a:t> for </a:t>
            </a:r>
            <a:r>
              <a:rPr lang="en-US" sz="2400" b="1">
                <a:solidFill>
                  <a:srgbClr val="242622"/>
                </a:solidFill>
                <a:latin typeface="Solway"/>
                <a:ea typeface="Solway"/>
                <a:cs typeface="Solway"/>
                <a:sym typeface="Solway"/>
              </a:rPr>
              <a:t>each category</a:t>
            </a:r>
            <a:r>
              <a:rPr lang="en-US" sz="2400">
                <a:solidFill>
                  <a:srgbClr val="242622"/>
                </a:solidFill>
                <a:latin typeface="Solway"/>
                <a:ea typeface="Solway"/>
                <a:cs typeface="Solway"/>
                <a:sym typeface="Solway"/>
              </a:rPr>
              <a:t>, and the validation set has </a:t>
            </a:r>
            <a:r>
              <a:rPr lang="en-US" sz="2400" b="1">
                <a:solidFill>
                  <a:srgbClr val="242622"/>
                </a:solidFill>
                <a:latin typeface="Solway"/>
                <a:ea typeface="Solway"/>
                <a:cs typeface="Solway"/>
                <a:sym typeface="Solway"/>
              </a:rPr>
              <a:t>200 clips</a:t>
            </a:r>
            <a:r>
              <a:rPr lang="en-US" sz="2400">
                <a:solidFill>
                  <a:srgbClr val="242622"/>
                </a:solidFill>
                <a:latin typeface="Solway"/>
                <a:ea typeface="Solway"/>
                <a:cs typeface="Solway"/>
                <a:sym typeface="Solway"/>
              </a:rPr>
              <a:t> for each, indicating a perfectly balanced distribution </a:t>
            </a:r>
            <a:endParaRPr lang="en-US">
              <a:sym typeface="Solway"/>
            </a:endParaRPr>
          </a:p>
          <a:p>
            <a:pPr algn="l">
              <a:lnSpc>
                <a:spcPts val="3360"/>
              </a:lnSpc>
            </a:pPr>
            <a:r>
              <a:rPr lang="en-US" sz="2400">
                <a:solidFill>
                  <a:srgbClr val="242622"/>
                </a:solidFill>
                <a:latin typeface="Solway"/>
                <a:ea typeface="Solway"/>
                <a:cs typeface="Solway"/>
                <a:sym typeface="Solway"/>
              </a:rPr>
              <a:t>=&gt; This balance helps ensure that the dataset is well-suited for training a classification model without issues related to class imbalance</a:t>
            </a:r>
            <a:endParaRPr lang="en-US"/>
          </a:p>
          <a:p>
            <a:pPr algn="l">
              <a:lnSpc>
                <a:spcPts val="3360"/>
              </a:lnSpc>
            </a:pPr>
            <a:endParaRPr lang="en-US" sz="2400">
              <a:solidFill>
                <a:srgbClr val="242622"/>
              </a:solidFill>
              <a:latin typeface="Solway"/>
              <a:ea typeface="Solway"/>
              <a:cs typeface="Solway"/>
              <a:sym typeface="Solway"/>
            </a:endParaRPr>
          </a:p>
        </p:txBody>
      </p:sp>
      <p:sp>
        <p:nvSpPr>
          <p:cNvPr id="17" name="TextBox 17"/>
          <p:cNvSpPr txBox="1"/>
          <p:nvPr/>
        </p:nvSpPr>
        <p:spPr>
          <a:xfrm>
            <a:off x="8795332" y="6044702"/>
            <a:ext cx="7916849" cy="2510790"/>
          </a:xfrm>
          <a:prstGeom prst="rect">
            <a:avLst/>
          </a:prstGeom>
        </p:spPr>
        <p:txBody>
          <a:bodyPr lIns="0" tIns="0" rIns="0" bIns="0" rtlCol="0" anchor="t">
            <a:spAutoFit/>
          </a:bodyPr>
          <a:lstStyle/>
          <a:p>
            <a:pPr algn="l">
              <a:lnSpc>
                <a:spcPts val="3360"/>
              </a:lnSpc>
            </a:pPr>
            <a:r>
              <a:rPr lang="en-US" sz="2400">
                <a:solidFill>
                  <a:srgbClr val="242622"/>
                </a:solidFill>
                <a:latin typeface="Solway"/>
                <a:ea typeface="Solway"/>
                <a:cs typeface="Solway"/>
                <a:sym typeface="Solway"/>
              </a:rPr>
              <a:t>Most data points are clustered between 300-800 pixels in width and 200-600 pixels in height, suggesting standard or low-resolution surveillance footage. Higher-resolution videos are fewer, appearing as distinct points around 1200-2000 pixels in width</a:t>
            </a:r>
          </a:p>
        </p:txBody>
      </p:sp>
      <p:sp>
        <p:nvSpPr>
          <p:cNvPr id="18" name="TextBox 18"/>
          <p:cNvSpPr txBox="1"/>
          <p:nvPr/>
        </p:nvSpPr>
        <p:spPr>
          <a:xfrm>
            <a:off x="8795332" y="8704115"/>
            <a:ext cx="7478245" cy="1253490"/>
          </a:xfrm>
          <a:prstGeom prst="rect">
            <a:avLst/>
          </a:prstGeom>
        </p:spPr>
        <p:txBody>
          <a:bodyPr lIns="0" tIns="0" rIns="0" bIns="0" rtlCol="0" anchor="t">
            <a:spAutoFit/>
          </a:bodyPr>
          <a:lstStyle/>
          <a:p>
            <a:pPr algn="l">
              <a:lnSpc>
                <a:spcPts val="3360"/>
              </a:lnSpc>
              <a:spcBef>
                <a:spcPct val="0"/>
              </a:spcBef>
            </a:pPr>
            <a:r>
              <a:rPr lang="en-US" sz="2400">
                <a:solidFill>
                  <a:srgbClr val="242622"/>
                </a:solidFill>
                <a:latin typeface="Solway"/>
                <a:ea typeface="Solway"/>
                <a:cs typeface="Solway"/>
                <a:sym typeface="Solway"/>
              </a:rPr>
              <a:t>The overlap between "Fight" and "NonFight" classes in low resolutions implies similar video quality for both categories</a:t>
            </a:r>
          </a:p>
        </p:txBody>
      </p:sp>
      <p:sp>
        <p:nvSpPr>
          <p:cNvPr id="19" name="TextBox 19"/>
          <p:cNvSpPr txBox="1"/>
          <p:nvPr/>
        </p:nvSpPr>
        <p:spPr>
          <a:xfrm>
            <a:off x="1485437" y="1326647"/>
            <a:ext cx="7965988" cy="1253490"/>
          </a:xfrm>
          <a:prstGeom prst="rect">
            <a:avLst/>
          </a:prstGeom>
        </p:spPr>
        <p:txBody>
          <a:bodyPr lIns="0" tIns="0" rIns="0" bIns="0" rtlCol="0" anchor="t">
            <a:spAutoFit/>
          </a:bodyPr>
          <a:lstStyle/>
          <a:p>
            <a:pPr algn="l">
              <a:lnSpc>
                <a:spcPts val="3360"/>
              </a:lnSpc>
            </a:pPr>
            <a:r>
              <a:rPr lang="en-US" sz="2400" b="1">
                <a:solidFill>
                  <a:srgbClr val="242622"/>
                </a:solidFill>
                <a:latin typeface="Solway Bold"/>
                <a:ea typeface="Solway Bold"/>
                <a:cs typeface="Solway Bold"/>
                <a:sym typeface="Solway Bold"/>
              </a:rPr>
              <a:t>The Dataset: RWF2000 - A Large Scale Video Database for Violence Detection</a:t>
            </a:r>
          </a:p>
          <a:p>
            <a:pPr algn="l">
              <a:lnSpc>
                <a:spcPts val="3360"/>
              </a:lnSpc>
            </a:pPr>
            <a:endParaRPr lang="en-US" sz="2400" b="1">
              <a:solidFill>
                <a:srgbClr val="242622"/>
              </a:solidFill>
              <a:latin typeface="Solway Bold"/>
              <a:ea typeface="Solway Bold"/>
              <a:cs typeface="Solway Bold"/>
              <a:sym typeface="Solway Bold"/>
            </a:endParaRPr>
          </a:p>
        </p:txBody>
      </p:sp>
      <p:sp>
        <p:nvSpPr>
          <p:cNvPr id="20" name="TextBox 20"/>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8401832">
            <a:off x="13575313" y="3539123"/>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3" name="Freeform 3"/>
          <p:cNvSpPr/>
          <p:nvPr/>
        </p:nvSpPr>
        <p:spPr>
          <a:xfrm rot="2485821">
            <a:off x="-1923273" y="-1629203"/>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4" name="Freeform 4"/>
          <p:cNvSpPr/>
          <p:nvPr/>
        </p:nvSpPr>
        <p:spPr>
          <a:xfrm>
            <a:off x="-1249615" y="6139091"/>
            <a:ext cx="2605457" cy="3395738"/>
          </a:xfrm>
          <a:custGeom>
            <a:avLst/>
            <a:gdLst/>
            <a:ahLst/>
            <a:cxnLst/>
            <a:rect l="l" t="t" r="r" b="b"/>
            <a:pathLst>
              <a:path w="2605457" h="3395738">
                <a:moveTo>
                  <a:pt x="0" y="0"/>
                </a:moveTo>
                <a:lnTo>
                  <a:pt x="2605458" y="0"/>
                </a:lnTo>
                <a:lnTo>
                  <a:pt x="2605458" y="3395738"/>
                </a:lnTo>
                <a:lnTo>
                  <a:pt x="0" y="33957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
        <p:nvSpPr>
          <p:cNvPr id="5" name="Freeform 5"/>
          <p:cNvSpPr/>
          <p:nvPr/>
        </p:nvSpPr>
        <p:spPr>
          <a:xfrm flipV="1">
            <a:off x="17000567" y="44166"/>
            <a:ext cx="3641360" cy="7792794"/>
          </a:xfrm>
          <a:custGeom>
            <a:avLst/>
            <a:gdLst/>
            <a:ahLst/>
            <a:cxnLst/>
            <a:rect l="l" t="t" r="r" b="b"/>
            <a:pathLst>
              <a:path w="3641360" h="7792794">
                <a:moveTo>
                  <a:pt x="0" y="7792794"/>
                </a:moveTo>
                <a:lnTo>
                  <a:pt x="3641360" y="7792794"/>
                </a:lnTo>
                <a:lnTo>
                  <a:pt x="3641360" y="0"/>
                </a:lnTo>
                <a:lnTo>
                  <a:pt x="0" y="0"/>
                </a:lnTo>
                <a:lnTo>
                  <a:pt x="0" y="779279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TW"/>
          </a:p>
        </p:txBody>
      </p:sp>
      <p:sp>
        <p:nvSpPr>
          <p:cNvPr id="6" name="Freeform 6"/>
          <p:cNvSpPr/>
          <p:nvPr/>
        </p:nvSpPr>
        <p:spPr>
          <a:xfrm>
            <a:off x="1254010" y="8782659"/>
            <a:ext cx="2137953" cy="1504341"/>
          </a:xfrm>
          <a:custGeom>
            <a:avLst/>
            <a:gdLst/>
            <a:ahLst/>
            <a:cxnLst/>
            <a:rect l="l" t="t" r="r" b="b"/>
            <a:pathLst>
              <a:path w="2137953" h="1504341">
                <a:moveTo>
                  <a:pt x="0" y="0"/>
                </a:moveTo>
                <a:lnTo>
                  <a:pt x="2137953" y="0"/>
                </a:lnTo>
                <a:lnTo>
                  <a:pt x="2137953" y="1504341"/>
                </a:lnTo>
                <a:lnTo>
                  <a:pt x="0" y="15043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TW"/>
          </a:p>
        </p:txBody>
      </p:sp>
      <p:grpSp>
        <p:nvGrpSpPr>
          <p:cNvPr id="7" name="Group 7"/>
          <p:cNvGrpSpPr/>
          <p:nvPr/>
        </p:nvGrpSpPr>
        <p:grpSpPr>
          <a:xfrm>
            <a:off x="-463783" y="9071047"/>
            <a:ext cx="927565" cy="92756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360435" y="9359435"/>
            <a:ext cx="927565" cy="92756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7962247" y="1536197"/>
            <a:ext cx="9297053" cy="7949255"/>
          </a:xfrm>
          <a:custGeom>
            <a:avLst/>
            <a:gdLst/>
            <a:ahLst/>
            <a:cxnLst/>
            <a:rect l="l" t="t" r="r" b="b"/>
            <a:pathLst>
              <a:path w="9297053" h="7949255">
                <a:moveTo>
                  <a:pt x="0" y="0"/>
                </a:moveTo>
                <a:lnTo>
                  <a:pt x="9297053" y="0"/>
                </a:lnTo>
                <a:lnTo>
                  <a:pt x="9297053" y="7949255"/>
                </a:lnTo>
                <a:lnTo>
                  <a:pt x="0" y="7949255"/>
                </a:lnTo>
                <a:lnTo>
                  <a:pt x="0" y="0"/>
                </a:lnTo>
                <a:close/>
              </a:path>
            </a:pathLst>
          </a:custGeom>
          <a:blipFill>
            <a:blip r:embed="rId10"/>
            <a:stretch>
              <a:fillRect/>
            </a:stretch>
          </a:blipFill>
        </p:spPr>
        <p:txBody>
          <a:bodyPr/>
          <a:lstStyle/>
          <a:p>
            <a:endParaRPr lang="en-TW"/>
          </a:p>
        </p:txBody>
      </p:sp>
      <p:sp>
        <p:nvSpPr>
          <p:cNvPr id="14" name="TextBox 14"/>
          <p:cNvSpPr txBox="1"/>
          <p:nvPr/>
        </p:nvSpPr>
        <p:spPr>
          <a:xfrm>
            <a:off x="1254010" y="833438"/>
            <a:ext cx="8527796" cy="495300"/>
          </a:xfrm>
          <a:prstGeom prst="rect">
            <a:avLst/>
          </a:prstGeom>
        </p:spPr>
        <p:txBody>
          <a:bodyPr lIns="0" tIns="0" rIns="0" bIns="0" rtlCol="0" anchor="t">
            <a:spAutoFit/>
          </a:bodyPr>
          <a:lstStyle/>
          <a:p>
            <a:pPr algn="l">
              <a:lnSpc>
                <a:spcPts val="3599"/>
              </a:lnSpc>
            </a:pPr>
            <a:r>
              <a:rPr lang="en-US" sz="3999">
                <a:solidFill>
                  <a:srgbClr val="242622"/>
                </a:solidFill>
                <a:latin typeface="Lilita One"/>
                <a:ea typeface="Lilita One"/>
                <a:cs typeface="Lilita One"/>
                <a:sym typeface="Lilita One"/>
              </a:rPr>
              <a:t>3.1/ Dataset</a:t>
            </a:r>
          </a:p>
        </p:txBody>
      </p:sp>
      <p:sp>
        <p:nvSpPr>
          <p:cNvPr id="15" name="TextBox 15"/>
          <p:cNvSpPr txBox="1"/>
          <p:nvPr/>
        </p:nvSpPr>
        <p:spPr>
          <a:xfrm>
            <a:off x="2762140" y="3054170"/>
            <a:ext cx="7965988" cy="448310"/>
          </a:xfrm>
          <a:prstGeom prst="rect">
            <a:avLst/>
          </a:prstGeom>
        </p:spPr>
        <p:txBody>
          <a:bodyPr lIns="0" tIns="0" rIns="0" bIns="0" rtlCol="0" anchor="t">
            <a:spAutoFit/>
          </a:bodyPr>
          <a:lstStyle/>
          <a:p>
            <a:pPr algn="l">
              <a:lnSpc>
                <a:spcPts val="3640"/>
              </a:lnSpc>
            </a:pPr>
            <a:r>
              <a:rPr lang="en-US" sz="2600" b="1">
                <a:solidFill>
                  <a:srgbClr val="4C6C36"/>
                </a:solidFill>
                <a:latin typeface="Solway Bold"/>
                <a:ea typeface="Solway Bold"/>
                <a:cs typeface="Solway Bold"/>
                <a:sym typeface="Solway Bold"/>
              </a:rPr>
              <a:t>Dataset Problems</a:t>
            </a:r>
          </a:p>
        </p:txBody>
      </p:sp>
      <p:sp>
        <p:nvSpPr>
          <p:cNvPr id="16" name="TextBox 16"/>
          <p:cNvSpPr txBox="1"/>
          <p:nvPr/>
        </p:nvSpPr>
        <p:spPr>
          <a:xfrm>
            <a:off x="1558795" y="3911988"/>
            <a:ext cx="5827486" cy="2290191"/>
          </a:xfrm>
          <a:prstGeom prst="rect">
            <a:avLst/>
          </a:prstGeom>
        </p:spPr>
        <p:txBody>
          <a:bodyPr lIns="0" tIns="0" rIns="0" bIns="0" rtlCol="0" anchor="t">
            <a:spAutoFit/>
          </a:bodyPr>
          <a:lstStyle/>
          <a:p>
            <a:pPr algn="just">
              <a:lnSpc>
                <a:spcPts val="3072"/>
              </a:lnSpc>
            </a:pPr>
            <a:r>
              <a:rPr lang="en-US" sz="2400">
                <a:solidFill>
                  <a:srgbClr val="242622"/>
                </a:solidFill>
                <a:latin typeface="Solway"/>
                <a:ea typeface="Solway"/>
                <a:cs typeface="Solway"/>
                <a:sym typeface="Solway"/>
              </a:rPr>
              <a:t>There have many locations have low lighting, especially at night, leading to dark and grainy images. Fast-moving objects, such as vehicles or pedestrians, can cause motion blur, making it hard to capture clear details.</a:t>
            </a:r>
          </a:p>
        </p:txBody>
      </p:sp>
      <p:sp>
        <p:nvSpPr>
          <p:cNvPr id="17" name="TextBox 17"/>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3485336">
            <a:off x="-2806765" y="3244697"/>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3" name="Freeform 3"/>
          <p:cNvSpPr/>
          <p:nvPr/>
        </p:nvSpPr>
        <p:spPr>
          <a:xfrm rot="4515064">
            <a:off x="18429655" y="-5746624"/>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nvGrpSpPr>
          <p:cNvPr id="4" name="Group 4"/>
          <p:cNvGrpSpPr/>
          <p:nvPr/>
        </p:nvGrpSpPr>
        <p:grpSpPr>
          <a:xfrm>
            <a:off x="17546485" y="405942"/>
            <a:ext cx="927565" cy="92756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1135" y="7448815"/>
            <a:ext cx="927565" cy="92756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360550" y="7912597"/>
            <a:ext cx="2374403" cy="2374403"/>
          </a:xfrm>
          <a:custGeom>
            <a:avLst/>
            <a:gdLst/>
            <a:ahLst/>
            <a:cxnLst/>
            <a:rect l="l" t="t" r="r" b="b"/>
            <a:pathLst>
              <a:path w="2374403" h="2374403">
                <a:moveTo>
                  <a:pt x="0" y="0"/>
                </a:moveTo>
                <a:lnTo>
                  <a:pt x="2374403" y="0"/>
                </a:lnTo>
                <a:lnTo>
                  <a:pt x="2374403" y="2374403"/>
                </a:lnTo>
                <a:lnTo>
                  <a:pt x="0" y="23744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
        <p:nvSpPr>
          <p:cNvPr id="11" name="TextBox 11"/>
          <p:cNvSpPr txBox="1"/>
          <p:nvPr/>
        </p:nvSpPr>
        <p:spPr>
          <a:xfrm>
            <a:off x="1028700" y="964975"/>
            <a:ext cx="14960682" cy="514383"/>
          </a:xfrm>
          <a:prstGeom prst="rect">
            <a:avLst/>
          </a:prstGeom>
        </p:spPr>
        <p:txBody>
          <a:bodyPr lIns="0" tIns="0" rIns="0" bIns="0" rtlCol="0" anchor="t">
            <a:spAutoFit/>
          </a:bodyPr>
          <a:lstStyle/>
          <a:p>
            <a:pPr algn="l">
              <a:lnSpc>
                <a:spcPts val="3600"/>
              </a:lnSpc>
            </a:pPr>
            <a:r>
              <a:rPr lang="en-US" sz="4000">
                <a:solidFill>
                  <a:srgbClr val="242622"/>
                </a:solidFill>
                <a:latin typeface="Lilita One"/>
                <a:ea typeface="Lilita One"/>
                <a:cs typeface="Lilita One"/>
                <a:sym typeface="Lilita One"/>
              </a:rPr>
              <a:t>3.2/ Preprocessing</a:t>
            </a:r>
          </a:p>
        </p:txBody>
      </p:sp>
      <p:sp>
        <p:nvSpPr>
          <p:cNvPr id="12" name="TextBox 12"/>
          <p:cNvSpPr txBox="1"/>
          <p:nvPr/>
        </p:nvSpPr>
        <p:spPr>
          <a:xfrm>
            <a:off x="1547751" y="1957045"/>
            <a:ext cx="15192497" cy="1127271"/>
          </a:xfrm>
          <a:prstGeom prst="rect">
            <a:avLst/>
          </a:prstGeom>
        </p:spPr>
        <p:txBody>
          <a:bodyPr lIns="0" tIns="0" rIns="0" bIns="0" rtlCol="0" anchor="t">
            <a:spAutoFit/>
          </a:bodyPr>
          <a:lstStyle/>
          <a:p>
            <a:pPr marL="518162" lvl="1" indent="-259081" algn="just">
              <a:lnSpc>
                <a:spcPts val="2928"/>
              </a:lnSpc>
              <a:buFont typeface="Arial"/>
              <a:buChar char="•"/>
            </a:pPr>
            <a:r>
              <a:rPr lang="en-US" sz="2400">
                <a:solidFill>
                  <a:srgbClr val="242622"/>
                </a:solidFill>
                <a:latin typeface="Solway"/>
                <a:ea typeface="Solway"/>
                <a:cs typeface="Solway"/>
                <a:sym typeface="Solway"/>
              </a:rPr>
              <a:t>Clean and prepare video data by normalizing, reducing noise, and extracting frames.</a:t>
            </a:r>
          </a:p>
          <a:p>
            <a:pPr marL="518162" lvl="1" indent="-259081" algn="just">
              <a:lnSpc>
                <a:spcPts val="2928"/>
              </a:lnSpc>
              <a:buFont typeface="Arial"/>
              <a:buChar char="•"/>
            </a:pPr>
            <a:r>
              <a:rPr lang="en-US" sz="2400">
                <a:solidFill>
                  <a:srgbClr val="242622"/>
                </a:solidFill>
                <a:latin typeface="Solway"/>
                <a:ea typeface="Solway"/>
                <a:cs typeface="Solway"/>
                <a:sym typeface="Solway"/>
              </a:rPr>
              <a:t>Expand the collection to accommodate changes in illumination, perspectives, and separations.</a:t>
            </a:r>
          </a:p>
          <a:p>
            <a:pPr algn="just">
              <a:lnSpc>
                <a:spcPts val="2928"/>
              </a:lnSpc>
            </a:pPr>
            <a:endParaRPr lang="en-US" sz="2400">
              <a:solidFill>
                <a:srgbClr val="242622"/>
              </a:solidFill>
              <a:latin typeface="Solway"/>
              <a:ea typeface="Solway"/>
              <a:cs typeface="Solway"/>
              <a:sym typeface="Solway"/>
            </a:endParaRPr>
          </a:p>
        </p:txBody>
      </p:sp>
      <p:sp>
        <p:nvSpPr>
          <p:cNvPr id="13" name="TextBox 13"/>
          <p:cNvSpPr txBox="1"/>
          <p:nvPr/>
        </p:nvSpPr>
        <p:spPr>
          <a:xfrm>
            <a:off x="1028700" y="3089362"/>
            <a:ext cx="14960682" cy="514383"/>
          </a:xfrm>
          <a:prstGeom prst="rect">
            <a:avLst/>
          </a:prstGeom>
        </p:spPr>
        <p:txBody>
          <a:bodyPr lIns="0" tIns="0" rIns="0" bIns="0" rtlCol="0" anchor="t">
            <a:spAutoFit/>
          </a:bodyPr>
          <a:lstStyle/>
          <a:p>
            <a:pPr algn="l">
              <a:lnSpc>
                <a:spcPts val="3600"/>
              </a:lnSpc>
            </a:pPr>
            <a:r>
              <a:rPr lang="en-US" sz="4000">
                <a:solidFill>
                  <a:srgbClr val="242622"/>
                </a:solidFill>
                <a:latin typeface="Lilita One"/>
                <a:ea typeface="Lilita One"/>
                <a:cs typeface="Lilita One"/>
                <a:sym typeface="Lilita One"/>
              </a:rPr>
              <a:t>3.3/ Model Development</a:t>
            </a:r>
          </a:p>
        </p:txBody>
      </p:sp>
      <p:sp>
        <p:nvSpPr>
          <p:cNvPr id="14" name="TextBox 14"/>
          <p:cNvSpPr txBox="1"/>
          <p:nvPr/>
        </p:nvSpPr>
        <p:spPr>
          <a:xfrm>
            <a:off x="2066803" y="5524631"/>
            <a:ext cx="15192497" cy="2587247"/>
          </a:xfrm>
          <a:prstGeom prst="rect">
            <a:avLst/>
          </a:prstGeom>
        </p:spPr>
        <p:txBody>
          <a:bodyPr lIns="0" tIns="0" rIns="0" bIns="0" rtlCol="0" anchor="t">
            <a:spAutoFit/>
          </a:bodyPr>
          <a:lstStyle/>
          <a:p>
            <a:pPr marL="518160" lvl="1" indent="-259080" algn="just">
              <a:lnSpc>
                <a:spcPts val="2928"/>
              </a:lnSpc>
              <a:buFont typeface="Arial"/>
              <a:buChar char="•"/>
            </a:pPr>
            <a:r>
              <a:rPr lang="en-US" sz="2400" b="1">
                <a:solidFill>
                  <a:srgbClr val="242622"/>
                </a:solidFill>
                <a:latin typeface="Solway Bold"/>
                <a:ea typeface="Solway Bold"/>
                <a:cs typeface="Solway Bold"/>
                <a:sym typeface="Solway Bold"/>
              </a:rPr>
              <a:t>CNN-LSTM</a:t>
            </a:r>
            <a:r>
              <a:rPr lang="en-US" sz="2400">
                <a:solidFill>
                  <a:srgbClr val="242622"/>
                </a:solidFill>
                <a:latin typeface="Solway"/>
                <a:ea typeface="Solway"/>
                <a:cs typeface="Solway"/>
                <a:sym typeface="Solway"/>
              </a:rPr>
              <a:t>: using CNN to extract feature of each frame and feed them into an LSTM network for sequential analysis</a:t>
            </a:r>
            <a:endParaRPr lang="en-US" sz="2400">
              <a:solidFill>
                <a:srgbClr val="242622"/>
              </a:solidFill>
              <a:latin typeface="Solway"/>
              <a:ea typeface="Solway"/>
              <a:cs typeface="Solway"/>
            </a:endParaRPr>
          </a:p>
          <a:p>
            <a:pPr marL="518160" lvl="1" indent="-259080" algn="just">
              <a:lnSpc>
                <a:spcPts val="2928"/>
              </a:lnSpc>
              <a:buFont typeface="Arial"/>
              <a:buChar char="•"/>
            </a:pPr>
            <a:r>
              <a:rPr lang="en-US" sz="2400" b="1">
                <a:solidFill>
                  <a:srgbClr val="242622"/>
                </a:solidFill>
                <a:latin typeface="Solway Bold"/>
                <a:ea typeface="Solway Bold"/>
                <a:cs typeface="Solway Bold"/>
                <a:sym typeface="Solway Bold"/>
              </a:rPr>
              <a:t>Video </a:t>
            </a:r>
            <a:r>
              <a:rPr lang="en-US" sz="2400" b="1" err="1">
                <a:solidFill>
                  <a:srgbClr val="242622"/>
                </a:solidFill>
                <a:latin typeface="Solway Bold"/>
                <a:ea typeface="Solway Bold"/>
                <a:cs typeface="Solway Bold"/>
                <a:sym typeface="Solway Bold"/>
              </a:rPr>
              <a:t>ViT</a:t>
            </a:r>
            <a:r>
              <a:rPr lang="en-US" sz="2400" b="1">
                <a:solidFill>
                  <a:srgbClr val="242622"/>
                </a:solidFill>
                <a:latin typeface="Solway Bold"/>
                <a:ea typeface="Solway Bold"/>
                <a:cs typeface="Solway Bold"/>
                <a:sym typeface="Solway Bold"/>
              </a:rPr>
              <a:t> (</a:t>
            </a:r>
            <a:r>
              <a:rPr lang="en-US" sz="2400" b="1" err="1">
                <a:solidFill>
                  <a:srgbClr val="242622"/>
                </a:solidFill>
                <a:latin typeface="Solway Bold"/>
                <a:ea typeface="Solway Bold"/>
                <a:cs typeface="Solway Bold"/>
                <a:sym typeface="Solway Bold"/>
              </a:rPr>
              <a:t>ViViT</a:t>
            </a:r>
            <a:r>
              <a:rPr lang="en-US" sz="2400" b="1">
                <a:solidFill>
                  <a:srgbClr val="242622"/>
                </a:solidFill>
                <a:latin typeface="Solway Bold"/>
                <a:ea typeface="Solway Bold"/>
                <a:cs typeface="Solway Bold"/>
                <a:sym typeface="Solway Bold"/>
              </a:rPr>
              <a:t>)</a:t>
            </a:r>
            <a:r>
              <a:rPr lang="en-US" sz="2400">
                <a:solidFill>
                  <a:srgbClr val="242622"/>
                </a:solidFill>
                <a:latin typeface="Solway"/>
                <a:ea typeface="Solway"/>
                <a:cs typeface="Solway"/>
                <a:sym typeface="Solway"/>
              </a:rPr>
              <a:t>: leverages the Transformer architecture, which has shown exceptional performance in vision tasks, particularly for video analysis. The </a:t>
            </a:r>
            <a:r>
              <a:rPr lang="en-US" sz="2400" err="1">
                <a:solidFill>
                  <a:srgbClr val="242622"/>
                </a:solidFill>
                <a:latin typeface="Solway"/>
                <a:ea typeface="Solway"/>
                <a:cs typeface="Solway"/>
                <a:sym typeface="Solway"/>
              </a:rPr>
              <a:t>ViViT</a:t>
            </a:r>
            <a:r>
              <a:rPr lang="en-US" sz="2400">
                <a:solidFill>
                  <a:srgbClr val="242622"/>
                </a:solidFill>
                <a:latin typeface="Solway"/>
                <a:ea typeface="Solway"/>
                <a:cs typeface="Solway"/>
                <a:sym typeface="Solway"/>
              </a:rPr>
              <a:t> model will be trained to classify entire video clips, treating each frame as a token in a sequence, allowing it to learn complex spatiotemporal relationships.</a:t>
            </a:r>
            <a:endParaRPr lang="en-US" sz="2400">
              <a:solidFill>
                <a:srgbClr val="242622"/>
              </a:solidFill>
              <a:latin typeface="Solway"/>
              <a:ea typeface="Solway"/>
              <a:cs typeface="Solway"/>
            </a:endParaRPr>
          </a:p>
          <a:p>
            <a:pPr marL="518160" lvl="1" indent="-259080" algn="just">
              <a:lnSpc>
                <a:spcPts val="2928"/>
              </a:lnSpc>
              <a:buFont typeface="Arial"/>
              <a:buChar char="•"/>
            </a:pPr>
            <a:r>
              <a:rPr lang="en-US" sz="2400" b="1">
                <a:solidFill>
                  <a:srgbClr val="242622"/>
                </a:solidFill>
                <a:latin typeface="Solway Bold"/>
                <a:ea typeface="Solway"/>
                <a:cs typeface="Solway"/>
              </a:rPr>
              <a:t>Human Skeleton and change detection (SOTA)</a:t>
            </a:r>
            <a:endParaRPr lang="en-US" sz="2400">
              <a:solidFill>
                <a:srgbClr val="242622"/>
              </a:solidFill>
              <a:latin typeface="Solway Bold"/>
              <a:ea typeface="Solway"/>
              <a:cs typeface="Solway"/>
            </a:endParaRPr>
          </a:p>
        </p:txBody>
      </p:sp>
      <p:sp>
        <p:nvSpPr>
          <p:cNvPr id="15" name="TextBox 15"/>
          <p:cNvSpPr txBox="1"/>
          <p:nvPr/>
        </p:nvSpPr>
        <p:spPr>
          <a:xfrm>
            <a:off x="1547751" y="4027111"/>
            <a:ext cx="15192497" cy="1498710"/>
          </a:xfrm>
          <a:prstGeom prst="rect">
            <a:avLst/>
          </a:prstGeom>
        </p:spPr>
        <p:txBody>
          <a:bodyPr lIns="0" tIns="0" rIns="0" bIns="0" rtlCol="0" anchor="t">
            <a:spAutoFit/>
          </a:bodyPr>
          <a:lstStyle/>
          <a:p>
            <a:pPr algn="just">
              <a:lnSpc>
                <a:spcPts val="2928"/>
              </a:lnSpc>
            </a:pPr>
            <a:r>
              <a:rPr lang="en-US" sz="2400">
                <a:solidFill>
                  <a:srgbClr val="242622"/>
                </a:solidFill>
                <a:latin typeface="Solway"/>
                <a:ea typeface="Solway"/>
                <a:cs typeface="Solway"/>
                <a:sym typeface="Solway"/>
              </a:rPr>
              <a:t>Model Selection: We will experiment with state-of-the-art deep learning models such as Convolutional Neural Networks (CNN), Long Short-Term Memory (LSTM), and 3D CNNs for spatiotemporal analysis. Here are 3 approaches:</a:t>
            </a:r>
          </a:p>
          <a:p>
            <a:pPr algn="just">
              <a:lnSpc>
                <a:spcPts val="2928"/>
              </a:lnSpc>
            </a:pPr>
            <a:endParaRPr lang="en-US" sz="2400">
              <a:solidFill>
                <a:srgbClr val="242622"/>
              </a:solidFill>
              <a:latin typeface="Solway"/>
              <a:ea typeface="Solway"/>
              <a:cs typeface="Solway"/>
              <a:sym typeface="Solway"/>
            </a:endParaRPr>
          </a:p>
        </p:txBody>
      </p:sp>
      <p:sp>
        <p:nvSpPr>
          <p:cNvPr id="16" name="TextBox 16"/>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11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8401832">
            <a:off x="13235918" y="352838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3" name="Freeform 3"/>
          <p:cNvSpPr/>
          <p:nvPr/>
        </p:nvSpPr>
        <p:spPr>
          <a:xfrm rot="-3757539">
            <a:off x="-2441780" y="2791826"/>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nvGrpSpPr>
          <p:cNvPr id="4" name="Group 4"/>
          <p:cNvGrpSpPr/>
          <p:nvPr/>
        </p:nvGrpSpPr>
        <p:grpSpPr>
          <a:xfrm>
            <a:off x="16308556" y="1028700"/>
            <a:ext cx="927565" cy="92756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18507" y="7773883"/>
            <a:ext cx="1772367" cy="177236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3995552" y="5888649"/>
            <a:ext cx="4171754" cy="4171754"/>
          </a:xfrm>
          <a:custGeom>
            <a:avLst/>
            <a:gdLst/>
            <a:ahLst/>
            <a:cxnLst/>
            <a:rect l="l" t="t" r="r" b="b"/>
            <a:pathLst>
              <a:path w="4171754" h="4171754">
                <a:moveTo>
                  <a:pt x="0" y="0"/>
                </a:moveTo>
                <a:lnTo>
                  <a:pt x="4171754" y="0"/>
                </a:lnTo>
                <a:lnTo>
                  <a:pt x="4171754" y="4171754"/>
                </a:lnTo>
                <a:lnTo>
                  <a:pt x="0" y="4171754"/>
                </a:lnTo>
                <a:lnTo>
                  <a:pt x="0" y="0"/>
                </a:lnTo>
                <a:close/>
              </a:path>
            </a:pathLst>
          </a:custGeom>
          <a:blipFill>
            <a:blip r:embed="rId4"/>
            <a:stretch>
              <a:fillRect/>
            </a:stretch>
          </a:blipFill>
        </p:spPr>
        <p:txBody>
          <a:bodyPr/>
          <a:lstStyle/>
          <a:p>
            <a:endParaRPr lang="en-TW"/>
          </a:p>
        </p:txBody>
      </p:sp>
      <p:sp>
        <p:nvSpPr>
          <p:cNvPr id="11" name="TextBox 11"/>
          <p:cNvSpPr txBox="1"/>
          <p:nvPr/>
        </p:nvSpPr>
        <p:spPr>
          <a:xfrm>
            <a:off x="1253860" y="4166474"/>
            <a:ext cx="11161218" cy="415290"/>
          </a:xfrm>
          <a:prstGeom prst="rect">
            <a:avLst/>
          </a:prstGeom>
        </p:spPr>
        <p:txBody>
          <a:bodyPr lIns="0" tIns="0" rIns="0" bIns="0" rtlCol="0" anchor="t">
            <a:spAutoFit/>
          </a:bodyPr>
          <a:lstStyle/>
          <a:p>
            <a:pPr algn="l">
              <a:lnSpc>
                <a:spcPts val="3360"/>
              </a:lnSpc>
            </a:pPr>
            <a:r>
              <a:rPr lang="en-US" sz="2400" b="1">
                <a:solidFill>
                  <a:srgbClr val="242622"/>
                </a:solidFill>
                <a:latin typeface="Solway Bold"/>
                <a:ea typeface="Solway Bold"/>
                <a:cs typeface="Solway Bold"/>
                <a:sym typeface="Solway Bold"/>
              </a:rPr>
              <a:t>Data Preparation</a:t>
            </a:r>
          </a:p>
        </p:txBody>
      </p:sp>
      <p:sp>
        <p:nvSpPr>
          <p:cNvPr id="12" name="TextBox 12"/>
          <p:cNvSpPr txBox="1"/>
          <p:nvPr/>
        </p:nvSpPr>
        <p:spPr>
          <a:xfrm>
            <a:off x="852002" y="997183"/>
            <a:ext cx="10086411" cy="495300"/>
          </a:xfrm>
          <a:prstGeom prst="rect">
            <a:avLst/>
          </a:prstGeom>
        </p:spPr>
        <p:txBody>
          <a:bodyPr lIns="0" tIns="0" rIns="0" bIns="0" rtlCol="0" anchor="t">
            <a:spAutoFit/>
          </a:bodyPr>
          <a:lstStyle/>
          <a:p>
            <a:pPr algn="l">
              <a:lnSpc>
                <a:spcPts val="3599"/>
              </a:lnSpc>
            </a:pPr>
            <a:r>
              <a:rPr lang="en-US" sz="3999">
                <a:solidFill>
                  <a:srgbClr val="242622"/>
                </a:solidFill>
                <a:latin typeface="Lilita One"/>
                <a:ea typeface="Lilita One"/>
                <a:cs typeface="Lilita One"/>
                <a:sym typeface="Lilita One"/>
              </a:rPr>
              <a:t>3.4/ CNN-LSTM</a:t>
            </a:r>
          </a:p>
        </p:txBody>
      </p:sp>
      <p:sp>
        <p:nvSpPr>
          <p:cNvPr id="13" name="TextBox 13"/>
          <p:cNvSpPr txBox="1"/>
          <p:nvPr/>
        </p:nvSpPr>
        <p:spPr>
          <a:xfrm>
            <a:off x="1409496" y="1723916"/>
            <a:ext cx="14302916" cy="1931298"/>
          </a:xfrm>
          <a:prstGeom prst="rect">
            <a:avLst/>
          </a:prstGeom>
        </p:spPr>
        <p:txBody>
          <a:bodyPr lIns="0" tIns="0" rIns="0" bIns="0" rtlCol="0" anchor="t">
            <a:spAutoFit/>
          </a:bodyPr>
          <a:lstStyle/>
          <a:p>
            <a:pPr marL="518160" lvl="1" indent="-259080" algn="just">
              <a:lnSpc>
                <a:spcPts val="3096"/>
              </a:lnSpc>
              <a:buFont typeface="Arial"/>
              <a:buChar char="•"/>
            </a:pPr>
            <a:r>
              <a:rPr lang="en-US" sz="2400">
                <a:solidFill>
                  <a:srgbClr val="242622"/>
                </a:solidFill>
                <a:latin typeface="Solway"/>
                <a:sym typeface="Solway"/>
              </a:rPr>
              <a:t>CNN and LSTM, the two primary components of a CNN-LSTM model for video violence detection, collaborate to examine temporal and spatial patterns in video sequences.</a:t>
            </a:r>
            <a:endParaRPr lang="en-US" sz="2400">
              <a:solidFill>
                <a:srgbClr val="242622"/>
              </a:solidFill>
              <a:latin typeface="Solway"/>
            </a:endParaRPr>
          </a:p>
          <a:p>
            <a:pPr marL="518160" indent="-259080" algn="just">
              <a:buFont typeface="Arial"/>
              <a:buChar char="•"/>
            </a:pPr>
            <a:r>
              <a:rPr lang="en-US" sz="2400">
                <a:solidFill>
                  <a:srgbClr val="242622"/>
                </a:solidFill>
                <a:latin typeface="Solway"/>
              </a:rPr>
              <a:t>Combines CNN for spatial feature extraction and LSTM for temporal modeling.</a:t>
            </a:r>
          </a:p>
          <a:p>
            <a:pPr marL="518160" lvl="1" indent="-259080" algn="just">
              <a:buFont typeface="Arial"/>
              <a:buChar char="•"/>
            </a:pPr>
            <a:r>
              <a:rPr lang="en-US" sz="2400">
                <a:solidFill>
                  <a:srgbClr val="242622"/>
                </a:solidFill>
                <a:latin typeface="Solway"/>
              </a:rPr>
              <a:t>Effective for analyzing video sequences for violence detection.</a:t>
            </a:r>
          </a:p>
          <a:p>
            <a:pPr marL="518160" lvl="1" indent="-259080" algn="just">
              <a:lnSpc>
                <a:spcPts val="3096"/>
              </a:lnSpc>
              <a:buFont typeface="Arial"/>
              <a:buChar char="•"/>
            </a:pPr>
            <a:r>
              <a:rPr lang="en-US" sz="2400">
                <a:solidFill>
                  <a:srgbClr val="242622"/>
                </a:solidFill>
                <a:latin typeface="Solway"/>
              </a:rPr>
              <a:t>Leverages pre-trained CNNs to reduce training time and improve performance.</a:t>
            </a:r>
          </a:p>
        </p:txBody>
      </p:sp>
      <p:sp>
        <p:nvSpPr>
          <p:cNvPr id="14" name="TextBox 14"/>
          <p:cNvSpPr txBox="1"/>
          <p:nvPr/>
        </p:nvSpPr>
        <p:spPr>
          <a:xfrm>
            <a:off x="1402946" y="4641521"/>
            <a:ext cx="12273018" cy="5940729"/>
          </a:xfrm>
          <a:prstGeom prst="rect">
            <a:avLst/>
          </a:prstGeom>
        </p:spPr>
        <p:txBody>
          <a:bodyPr wrap="square" lIns="0" tIns="0" rIns="0" bIns="0" rtlCol="0" anchor="t">
            <a:spAutoFit/>
          </a:bodyPr>
          <a:lstStyle/>
          <a:p>
            <a:pPr marL="518160" lvl="1" indent="-259080" algn="just">
              <a:lnSpc>
                <a:spcPts val="3096"/>
              </a:lnSpc>
              <a:buFont typeface="Arial"/>
              <a:buChar char="•"/>
            </a:pPr>
            <a:r>
              <a:rPr lang="en-US" sz="2400" b="1">
                <a:solidFill>
                  <a:srgbClr val="242622"/>
                </a:solidFill>
                <a:latin typeface="Solway Bold"/>
                <a:ea typeface="Solway Bold"/>
                <a:cs typeface="Solway Bold"/>
              </a:rPr>
              <a:t>Frame Extraction</a:t>
            </a:r>
            <a:r>
              <a:rPr lang="en-US" sz="2400">
                <a:solidFill>
                  <a:srgbClr val="242622"/>
                </a:solidFill>
                <a:latin typeface="Solway"/>
                <a:ea typeface="Solway Bold"/>
                <a:cs typeface="Solway Bold"/>
              </a:rPr>
              <a:t>: Videos split into sequences of frames.</a:t>
            </a:r>
            <a:endParaRPr lang="en-US" sz="2400" b="1">
              <a:solidFill>
                <a:srgbClr val="242622"/>
              </a:solidFill>
              <a:latin typeface="Solway Bold"/>
              <a:ea typeface="Solway Bold"/>
              <a:cs typeface="Solway Bold"/>
            </a:endParaRPr>
          </a:p>
          <a:p>
            <a:pPr marL="518160" lvl="1" indent="-259080" algn="just">
              <a:lnSpc>
                <a:spcPts val="3096"/>
              </a:lnSpc>
              <a:buFont typeface="Arial"/>
              <a:buChar char="•"/>
            </a:pPr>
            <a:r>
              <a:rPr lang="en-US" sz="2400" b="1">
                <a:solidFill>
                  <a:srgbClr val="242622"/>
                </a:solidFill>
                <a:latin typeface="Solway Bold"/>
              </a:rPr>
              <a:t>Labeling</a:t>
            </a:r>
            <a:r>
              <a:rPr lang="en-US" sz="2400">
                <a:solidFill>
                  <a:srgbClr val="242622"/>
                </a:solidFill>
                <a:latin typeface="Solway"/>
              </a:rPr>
              <a:t>: Segments labeled as 'violence' or 'non-violence'.</a:t>
            </a:r>
            <a:endParaRPr lang="en-US" sz="2400">
              <a:solidFill>
                <a:srgbClr val="242622"/>
              </a:solidFill>
              <a:latin typeface="Solway"/>
              <a:sym typeface="Solway Bold"/>
            </a:endParaRPr>
          </a:p>
          <a:p>
            <a:pPr marL="518160" lvl="1" indent="-259080" algn="just">
              <a:lnSpc>
                <a:spcPts val="3096"/>
              </a:lnSpc>
              <a:buFont typeface="Arial"/>
              <a:buChar char="•"/>
            </a:pPr>
            <a:r>
              <a:rPr lang="en-US" sz="2400" b="1">
                <a:solidFill>
                  <a:srgbClr val="242622"/>
                </a:solidFill>
                <a:latin typeface="Solway Bold"/>
                <a:ea typeface="Solway Bold"/>
                <a:cs typeface="Solway Bold"/>
                <a:sym typeface="Solway Bold"/>
              </a:rPr>
              <a:t>Data Augmentation</a:t>
            </a:r>
            <a:r>
              <a:rPr lang="en-US" sz="2400">
                <a:solidFill>
                  <a:srgbClr val="242622"/>
                </a:solidFill>
                <a:latin typeface="Solway"/>
                <a:ea typeface="Solway"/>
                <a:cs typeface="Solway"/>
                <a:sym typeface="Solway"/>
              </a:rPr>
              <a:t>: </a:t>
            </a:r>
            <a:r>
              <a:rPr lang="en-US" sz="2400">
                <a:solidFill>
                  <a:srgbClr val="242622"/>
                </a:solidFill>
                <a:latin typeface="Solway"/>
                <a:ea typeface="Calibri"/>
                <a:cs typeface="Calibri"/>
                <a:sym typeface="Solway"/>
              </a:rPr>
              <a:t>Applied to increase dataset diversity. </a:t>
            </a:r>
            <a:r>
              <a:rPr lang="en-US" sz="2400">
                <a:solidFill>
                  <a:srgbClr val="242622"/>
                </a:solidFill>
                <a:latin typeface="Solway"/>
                <a:ea typeface="Solway"/>
                <a:cs typeface="Solway"/>
                <a:sym typeface="Solway"/>
              </a:rPr>
              <a:t>To improve robustness, augmentations like cropping, flipping, and adjusting brightness can be applied to increase the diversity of the dataset.</a:t>
            </a:r>
            <a:endParaRPr lang="en-US">
              <a:ea typeface="Calibri"/>
              <a:cs typeface="Calibri"/>
            </a:endParaRPr>
          </a:p>
          <a:p>
            <a:pPr marL="518160" lvl="1" indent="-259080" algn="just">
              <a:lnSpc>
                <a:spcPts val="3096"/>
              </a:lnSpc>
              <a:buFont typeface="Arial"/>
              <a:buChar char="•"/>
            </a:pPr>
            <a:r>
              <a:rPr lang="en-US" sz="2400" b="1">
                <a:solidFill>
                  <a:srgbClr val="242622"/>
                </a:solidFill>
                <a:latin typeface="Solway Bold"/>
                <a:ea typeface="Solway Bold"/>
                <a:cs typeface="Solway Bold"/>
                <a:sym typeface="Solway Bold"/>
              </a:rPr>
              <a:t>Normalizing and Reshaping</a:t>
            </a:r>
            <a:r>
              <a:rPr lang="en-US" sz="2400">
                <a:solidFill>
                  <a:srgbClr val="242622"/>
                </a:solidFill>
                <a:latin typeface="Solway"/>
                <a:ea typeface="Solway"/>
                <a:cs typeface="Solway"/>
                <a:sym typeface="Solway"/>
              </a:rPr>
              <a:t>: Each frame is resized and normalized to prepare it for input into the CNN layers. This often includes scaling pixel values between 0 and 1 or normalizing them around a mean. </a:t>
            </a:r>
            <a:r>
              <a:rPr lang="en-US" sz="2400">
                <a:solidFill>
                  <a:srgbClr val="242622"/>
                </a:solidFill>
                <a:latin typeface="Solway"/>
                <a:ea typeface="Calibri"/>
                <a:cs typeface="Calibri"/>
                <a:sym typeface="Solway"/>
              </a:rPr>
              <a:t>Frames resized to 224x224 and pixel values scaled.</a:t>
            </a:r>
            <a:endParaRPr lang="en-US" sz="2400">
              <a:solidFill>
                <a:srgbClr val="242622"/>
              </a:solidFill>
              <a:latin typeface="Solway"/>
              <a:ea typeface="Solway"/>
              <a:cs typeface="Solway"/>
            </a:endParaRPr>
          </a:p>
          <a:p>
            <a:pPr marL="518160" lvl="1" indent="-259080" algn="just">
              <a:lnSpc>
                <a:spcPts val="3096"/>
              </a:lnSpc>
              <a:buFont typeface="Arial"/>
              <a:buChar char="•"/>
            </a:pPr>
            <a:r>
              <a:rPr lang="en-US" sz="2400" b="1">
                <a:solidFill>
                  <a:srgbClr val="242622"/>
                </a:solidFill>
                <a:latin typeface="Solway Bold"/>
                <a:ea typeface="Solway Bold"/>
                <a:cs typeface="Solway Bold"/>
                <a:sym typeface="Solway Bold"/>
              </a:rPr>
              <a:t>Model Initialization</a:t>
            </a:r>
            <a:r>
              <a:rPr lang="en-US" sz="2400">
                <a:solidFill>
                  <a:srgbClr val="242622"/>
                </a:solidFill>
                <a:latin typeface="Solway"/>
                <a:ea typeface="Solway"/>
                <a:cs typeface="Solway"/>
                <a:sym typeface="Solway"/>
              </a:rPr>
              <a:t>: The model architecture is defined with CNN layers for spatial feature extraction, LSTM layers for temporal pattern learning, and fully connected layers for final classification. Hyperparameters like learning rate, batch size, and number of epochs are set. These control the learning process and the number of passes through the entire dataset.</a:t>
            </a:r>
            <a:endParaRPr lang="en-US" sz="2400">
              <a:solidFill>
                <a:srgbClr val="242622"/>
              </a:solidFill>
              <a:latin typeface="Solway"/>
              <a:ea typeface="Solway"/>
              <a:cs typeface="Solway"/>
            </a:endParaRPr>
          </a:p>
          <a:p>
            <a:pPr algn="just">
              <a:lnSpc>
                <a:spcPts val="3096"/>
              </a:lnSpc>
            </a:pPr>
            <a:endParaRPr lang="en-US" sz="2400">
              <a:solidFill>
                <a:srgbClr val="242622"/>
              </a:solidFill>
              <a:latin typeface="Solway"/>
              <a:ea typeface="Solway"/>
              <a:cs typeface="Solway"/>
              <a:sym typeface="Solway"/>
            </a:endParaRPr>
          </a:p>
        </p:txBody>
      </p:sp>
      <p:sp>
        <p:nvSpPr>
          <p:cNvPr id="15" name="Freeform 15"/>
          <p:cNvSpPr/>
          <p:nvPr/>
        </p:nvSpPr>
        <p:spPr>
          <a:xfrm>
            <a:off x="634295" y="4162915"/>
            <a:ext cx="435414" cy="435414"/>
          </a:xfrm>
          <a:custGeom>
            <a:avLst/>
            <a:gdLst/>
            <a:ahLst/>
            <a:cxnLst/>
            <a:rect l="l" t="t" r="r" b="b"/>
            <a:pathLst>
              <a:path w="435414" h="435414">
                <a:moveTo>
                  <a:pt x="0" y="0"/>
                </a:moveTo>
                <a:lnTo>
                  <a:pt x="435414" y="0"/>
                </a:lnTo>
                <a:lnTo>
                  <a:pt x="435414" y="435414"/>
                </a:lnTo>
                <a:lnTo>
                  <a:pt x="0" y="4354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TW"/>
          </a:p>
        </p:txBody>
      </p:sp>
      <p:sp>
        <p:nvSpPr>
          <p:cNvPr id="16" name="TextBox 16"/>
          <p:cNvSpPr txBox="1"/>
          <p:nvPr/>
        </p:nvSpPr>
        <p:spPr>
          <a:xfrm>
            <a:off x="17592404" y="947957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12</a:t>
            </a:r>
          </a:p>
        </p:txBody>
      </p:sp>
    </p:spTree>
    <p:extLst>
      <p:ext uri="{BB962C8B-B14F-4D97-AF65-F5344CB8AC3E}">
        <p14:creationId xmlns:p14="http://schemas.microsoft.com/office/powerpoint/2010/main" val="84741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8401832">
            <a:off x="13235918" y="352838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3" name="Freeform 3"/>
          <p:cNvSpPr/>
          <p:nvPr/>
        </p:nvSpPr>
        <p:spPr>
          <a:xfrm rot="-3757539">
            <a:off x="-2260292" y="40792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nvGrpSpPr>
          <p:cNvPr id="4" name="Group 4"/>
          <p:cNvGrpSpPr/>
          <p:nvPr/>
        </p:nvGrpSpPr>
        <p:grpSpPr>
          <a:xfrm>
            <a:off x="16795517" y="264880"/>
            <a:ext cx="927565" cy="92756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337019" y="8372117"/>
            <a:ext cx="1772367" cy="177236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302857" y="1716009"/>
            <a:ext cx="435414" cy="435414"/>
          </a:xfrm>
          <a:custGeom>
            <a:avLst/>
            <a:gdLst/>
            <a:ahLst/>
            <a:cxnLst/>
            <a:rect l="l" t="t" r="r" b="b"/>
            <a:pathLst>
              <a:path w="435414" h="435414">
                <a:moveTo>
                  <a:pt x="0" y="0"/>
                </a:moveTo>
                <a:lnTo>
                  <a:pt x="435414" y="0"/>
                </a:lnTo>
                <a:lnTo>
                  <a:pt x="435414" y="435414"/>
                </a:lnTo>
                <a:lnTo>
                  <a:pt x="0" y="435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
        <p:nvSpPr>
          <p:cNvPr id="11" name="Freeform 11"/>
          <p:cNvSpPr/>
          <p:nvPr/>
        </p:nvSpPr>
        <p:spPr>
          <a:xfrm>
            <a:off x="1292473" y="3982362"/>
            <a:ext cx="435414" cy="435414"/>
          </a:xfrm>
          <a:custGeom>
            <a:avLst/>
            <a:gdLst/>
            <a:ahLst/>
            <a:cxnLst/>
            <a:rect l="l" t="t" r="r" b="b"/>
            <a:pathLst>
              <a:path w="435414" h="435414">
                <a:moveTo>
                  <a:pt x="0" y="0"/>
                </a:moveTo>
                <a:lnTo>
                  <a:pt x="435414" y="0"/>
                </a:lnTo>
                <a:lnTo>
                  <a:pt x="435414" y="435414"/>
                </a:lnTo>
                <a:lnTo>
                  <a:pt x="0" y="435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
        <p:nvSpPr>
          <p:cNvPr id="13" name="TextBox 13"/>
          <p:cNvSpPr txBox="1"/>
          <p:nvPr/>
        </p:nvSpPr>
        <p:spPr>
          <a:xfrm>
            <a:off x="1911583" y="1746474"/>
            <a:ext cx="11161218" cy="834390"/>
          </a:xfrm>
          <a:prstGeom prst="rect">
            <a:avLst/>
          </a:prstGeom>
        </p:spPr>
        <p:txBody>
          <a:bodyPr lIns="0" tIns="0" rIns="0" bIns="0" rtlCol="0" anchor="t">
            <a:spAutoFit/>
          </a:bodyPr>
          <a:lstStyle/>
          <a:p>
            <a:pPr>
              <a:lnSpc>
                <a:spcPts val="3360"/>
              </a:lnSpc>
            </a:pPr>
            <a:r>
              <a:rPr lang="en-US" sz="2400" b="1">
                <a:solidFill>
                  <a:srgbClr val="242622"/>
                </a:solidFill>
                <a:latin typeface="Solway Bold"/>
                <a:ea typeface="Solway Bold"/>
                <a:cs typeface="Solway Bold"/>
                <a:sym typeface="Solway Bold"/>
              </a:rPr>
              <a:t>CNN Used</a:t>
            </a:r>
          </a:p>
          <a:p>
            <a:pPr algn="l">
              <a:lnSpc>
                <a:spcPts val="3360"/>
              </a:lnSpc>
            </a:pPr>
            <a:endParaRPr lang="en-US" sz="2400" b="1">
              <a:solidFill>
                <a:srgbClr val="242622"/>
              </a:solidFill>
              <a:latin typeface="Solway Bold"/>
              <a:ea typeface="Solway Bold"/>
              <a:cs typeface="Solway Bold"/>
              <a:sym typeface="Solway Bold"/>
            </a:endParaRPr>
          </a:p>
        </p:txBody>
      </p:sp>
      <p:sp>
        <p:nvSpPr>
          <p:cNvPr id="14" name="TextBox 14"/>
          <p:cNvSpPr txBox="1"/>
          <p:nvPr/>
        </p:nvSpPr>
        <p:spPr>
          <a:xfrm>
            <a:off x="852002" y="997183"/>
            <a:ext cx="10086411" cy="495300"/>
          </a:xfrm>
          <a:prstGeom prst="rect">
            <a:avLst/>
          </a:prstGeom>
        </p:spPr>
        <p:txBody>
          <a:bodyPr lIns="0" tIns="0" rIns="0" bIns="0" rtlCol="0" anchor="t">
            <a:spAutoFit/>
          </a:bodyPr>
          <a:lstStyle/>
          <a:p>
            <a:pPr algn="l">
              <a:lnSpc>
                <a:spcPts val="3599"/>
              </a:lnSpc>
            </a:pPr>
            <a:r>
              <a:rPr lang="en-US" sz="3999">
                <a:solidFill>
                  <a:srgbClr val="242622"/>
                </a:solidFill>
                <a:latin typeface="Lilita One"/>
                <a:ea typeface="Lilita One"/>
                <a:cs typeface="Lilita One"/>
                <a:sym typeface="Lilita One"/>
              </a:rPr>
              <a:t>3.4/ CNN-LSTM</a:t>
            </a:r>
          </a:p>
        </p:txBody>
      </p:sp>
      <p:sp>
        <p:nvSpPr>
          <p:cNvPr id="15" name="TextBox 15"/>
          <p:cNvSpPr txBox="1"/>
          <p:nvPr/>
        </p:nvSpPr>
        <p:spPr>
          <a:xfrm>
            <a:off x="2135744" y="2345694"/>
            <a:ext cx="14636595" cy="1731243"/>
          </a:xfrm>
          <a:prstGeom prst="rect">
            <a:avLst/>
          </a:prstGeom>
        </p:spPr>
        <p:txBody>
          <a:bodyPr lIns="0" tIns="0" rIns="0" bIns="0" rtlCol="0" anchor="t">
            <a:spAutoFit/>
          </a:bodyPr>
          <a:lstStyle/>
          <a:p>
            <a:pPr algn="just">
              <a:lnSpc>
                <a:spcPts val="2736"/>
              </a:lnSpc>
            </a:pPr>
            <a:r>
              <a:rPr lang="en-US" sz="2400" b="1">
                <a:solidFill>
                  <a:srgbClr val="242622"/>
                </a:solidFill>
                <a:latin typeface="Solway"/>
                <a:sym typeface="Solway"/>
              </a:rPr>
              <a:t>Models</a:t>
            </a:r>
            <a:endParaRPr lang="en-US" sz="2400" b="1">
              <a:solidFill>
                <a:srgbClr val="242622"/>
              </a:solidFill>
              <a:latin typeface="Solway"/>
            </a:endParaRPr>
          </a:p>
          <a:p>
            <a:pPr marL="518160" lvl="1" indent="-259080" algn="just">
              <a:lnSpc>
                <a:spcPts val="2736"/>
              </a:lnSpc>
              <a:buFont typeface="Arial"/>
              <a:buChar char="•"/>
            </a:pPr>
            <a:r>
              <a:rPr lang="en-US" sz="2400">
                <a:solidFill>
                  <a:srgbClr val="242622"/>
                </a:solidFill>
                <a:latin typeface="Solway"/>
                <a:ea typeface="Calibri"/>
                <a:cs typeface="Calibri"/>
                <a:sym typeface="Solway"/>
              </a:rPr>
              <a:t>MobileNetV2, </a:t>
            </a:r>
            <a:r>
              <a:rPr lang="en-US" sz="2400" err="1">
                <a:solidFill>
                  <a:srgbClr val="242622"/>
                </a:solidFill>
                <a:latin typeface="Solway"/>
                <a:ea typeface="Calibri"/>
                <a:cs typeface="Calibri"/>
                <a:sym typeface="Solway"/>
              </a:rPr>
              <a:t>Xception</a:t>
            </a:r>
            <a:r>
              <a:rPr lang="en-US" sz="2400">
                <a:solidFill>
                  <a:srgbClr val="242622"/>
                </a:solidFill>
                <a:latin typeface="Solway"/>
                <a:ea typeface="Calibri"/>
                <a:cs typeface="Calibri"/>
                <a:sym typeface="Solway"/>
              </a:rPr>
              <a:t>, ResNet101V2</a:t>
            </a:r>
            <a:r>
              <a:rPr lang="en-US" sz="2400">
                <a:solidFill>
                  <a:srgbClr val="242622"/>
                </a:solidFill>
                <a:latin typeface="Solway"/>
                <a:ea typeface="Solway"/>
                <a:cs typeface="Solway"/>
                <a:sym typeface="Solway"/>
              </a:rPr>
              <a:t>.</a:t>
            </a:r>
            <a:endParaRPr lang="en-US" sz="2400">
              <a:solidFill>
                <a:srgbClr val="242622"/>
              </a:solidFill>
              <a:latin typeface="Solway"/>
              <a:ea typeface="Solway"/>
              <a:cs typeface="Solway"/>
            </a:endParaRPr>
          </a:p>
          <a:p>
            <a:pPr marL="518160" lvl="1" indent="-259080" algn="just">
              <a:lnSpc>
                <a:spcPts val="2736"/>
              </a:lnSpc>
              <a:buFont typeface="Arial"/>
              <a:buChar char="•"/>
            </a:pPr>
            <a:r>
              <a:rPr lang="en-US" sz="2400">
                <a:solidFill>
                  <a:srgbClr val="242622"/>
                </a:solidFill>
                <a:latin typeface="Solway"/>
                <a:ea typeface="Calibri"/>
                <a:cs typeface="Calibri"/>
                <a:sym typeface="Solway"/>
              </a:rPr>
              <a:t>Pre-trained on ImageNet dataset</a:t>
            </a:r>
            <a:r>
              <a:rPr lang="en-US" sz="2400">
                <a:solidFill>
                  <a:srgbClr val="242622"/>
                </a:solidFill>
                <a:latin typeface="Solway"/>
                <a:ea typeface="Solway"/>
                <a:cs typeface="Solway"/>
                <a:sym typeface="Solway"/>
              </a:rPr>
              <a:t>.</a:t>
            </a:r>
            <a:endParaRPr lang="en-US" sz="2400">
              <a:solidFill>
                <a:srgbClr val="242622"/>
              </a:solidFill>
              <a:latin typeface="Solway"/>
              <a:ea typeface="Solway"/>
              <a:cs typeface="Solway"/>
            </a:endParaRPr>
          </a:p>
          <a:p>
            <a:pPr marL="518160" lvl="1" indent="-259080" algn="just">
              <a:lnSpc>
                <a:spcPts val="2736"/>
              </a:lnSpc>
              <a:buFont typeface="Arial"/>
              <a:buChar char="•"/>
            </a:pPr>
            <a:r>
              <a:rPr lang="en-US" sz="2400">
                <a:solidFill>
                  <a:srgbClr val="242622"/>
                </a:solidFill>
                <a:latin typeface="Solway"/>
                <a:ea typeface="Calibri"/>
                <a:cs typeface="Calibri"/>
                <a:sym typeface="Solway"/>
              </a:rPr>
              <a:t>Fine-tuning: Last 40 layers trainable for task-specific learning</a:t>
            </a:r>
            <a:endParaRPr lang="en-US" sz="2400">
              <a:solidFill>
                <a:srgbClr val="242622"/>
              </a:solidFill>
              <a:latin typeface="Solway"/>
              <a:ea typeface="Solway"/>
              <a:cs typeface="Solway"/>
            </a:endParaRPr>
          </a:p>
          <a:p>
            <a:pPr algn="just">
              <a:lnSpc>
                <a:spcPts val="2736"/>
              </a:lnSpc>
            </a:pPr>
            <a:endParaRPr lang="en-US" sz="2400">
              <a:solidFill>
                <a:srgbClr val="242622"/>
              </a:solidFill>
              <a:latin typeface="Solway"/>
              <a:ea typeface="Solway"/>
              <a:cs typeface="Solway"/>
              <a:sym typeface="Solway"/>
            </a:endParaRPr>
          </a:p>
        </p:txBody>
      </p:sp>
      <p:sp>
        <p:nvSpPr>
          <p:cNvPr id="16" name="TextBox 16"/>
          <p:cNvSpPr txBox="1"/>
          <p:nvPr/>
        </p:nvSpPr>
        <p:spPr>
          <a:xfrm>
            <a:off x="1912191" y="3972006"/>
            <a:ext cx="11161218" cy="834390"/>
          </a:xfrm>
          <a:prstGeom prst="rect">
            <a:avLst/>
          </a:prstGeom>
        </p:spPr>
        <p:txBody>
          <a:bodyPr lIns="0" tIns="0" rIns="0" bIns="0" rtlCol="0" anchor="t">
            <a:spAutoFit/>
          </a:bodyPr>
          <a:lstStyle/>
          <a:p>
            <a:pPr>
              <a:lnSpc>
                <a:spcPts val="3360"/>
              </a:lnSpc>
            </a:pPr>
            <a:r>
              <a:rPr lang="en-US" sz="2400" b="1">
                <a:solidFill>
                  <a:srgbClr val="242622"/>
                </a:solidFill>
                <a:latin typeface="Solway Bold"/>
                <a:ea typeface="Calibri"/>
                <a:cs typeface="Calibri"/>
                <a:sym typeface="Solway Bold"/>
              </a:rPr>
              <a:t>LSTM Parameters</a:t>
            </a:r>
            <a:endParaRPr lang="en-US" sz="2400" b="1" err="1">
              <a:solidFill>
                <a:srgbClr val="242622"/>
              </a:solidFill>
              <a:latin typeface="Solway Bold"/>
              <a:ea typeface="Solway Bold"/>
              <a:cs typeface="Solway Bold"/>
              <a:sym typeface="Solway Bold"/>
            </a:endParaRPr>
          </a:p>
          <a:p>
            <a:pPr algn="l">
              <a:lnSpc>
                <a:spcPts val="3360"/>
              </a:lnSpc>
            </a:pPr>
            <a:endParaRPr lang="en-US" sz="2400" b="1">
              <a:solidFill>
                <a:srgbClr val="242622"/>
              </a:solidFill>
              <a:latin typeface="Solway Bold"/>
              <a:ea typeface="Solway Bold"/>
              <a:cs typeface="Solway Bold"/>
              <a:sym typeface="Solway Bold"/>
            </a:endParaRPr>
          </a:p>
        </p:txBody>
      </p:sp>
      <p:sp>
        <p:nvSpPr>
          <p:cNvPr id="17" name="TextBox 17"/>
          <p:cNvSpPr txBox="1"/>
          <p:nvPr/>
        </p:nvSpPr>
        <p:spPr>
          <a:xfrm>
            <a:off x="2135744" y="4789206"/>
            <a:ext cx="14636595" cy="3293209"/>
          </a:xfrm>
          <a:prstGeom prst="rect">
            <a:avLst/>
          </a:prstGeom>
        </p:spPr>
        <p:txBody>
          <a:bodyPr wrap="square" lIns="0" tIns="0" rIns="0" bIns="0" rtlCol="0" anchor="t">
            <a:spAutoFit/>
          </a:bodyPr>
          <a:lstStyle/>
          <a:p>
            <a:pPr marL="342900" indent="-342900" algn="just">
              <a:buFont typeface="Arial"/>
              <a:buChar char="•"/>
            </a:pPr>
            <a:r>
              <a:rPr lang="en-US" sz="2400" b="1">
                <a:solidFill>
                  <a:srgbClr val="242622"/>
                </a:solidFill>
                <a:latin typeface="Solway"/>
                <a:ea typeface="Calibri"/>
                <a:cs typeface="Calibri"/>
                <a:sym typeface="Solway"/>
              </a:rPr>
              <a:t>Bidirectional LSTM:</a:t>
            </a:r>
            <a:endParaRPr lang="en-US" b="1">
              <a:ea typeface="Calibri"/>
              <a:cs typeface="Calibri"/>
            </a:endParaRPr>
          </a:p>
          <a:p>
            <a:pPr algn="just"/>
            <a:r>
              <a:rPr lang="en-US" sz="2400">
                <a:solidFill>
                  <a:srgbClr val="242622"/>
                </a:solidFill>
                <a:latin typeface="Solway"/>
                <a:ea typeface="Calibri"/>
                <a:cs typeface="Calibri"/>
                <a:sym typeface="Solway"/>
              </a:rPr>
              <a:t>- Forward and backward LSTMs with 32 hidden units each.</a:t>
            </a:r>
            <a:endParaRPr lang="en-US"/>
          </a:p>
          <a:p>
            <a:pPr marL="342900" indent="-342900" algn="just">
              <a:buFont typeface="Arial"/>
              <a:buChar char="•"/>
            </a:pPr>
            <a:r>
              <a:rPr lang="en-US" sz="2400" b="1">
                <a:solidFill>
                  <a:srgbClr val="242622"/>
                </a:solidFill>
                <a:latin typeface="Solway"/>
              </a:rPr>
              <a:t>Dense Layers</a:t>
            </a:r>
            <a:r>
              <a:rPr lang="en-US" sz="2400">
                <a:solidFill>
                  <a:srgbClr val="242622"/>
                </a:solidFill>
                <a:latin typeface="Solway"/>
              </a:rPr>
              <a:t>:</a:t>
            </a:r>
            <a:endParaRPr lang="en-US">
              <a:ea typeface="Calibri"/>
              <a:cs typeface="Calibri"/>
            </a:endParaRPr>
          </a:p>
          <a:p>
            <a:pPr algn="just"/>
            <a:r>
              <a:rPr lang="en-US" sz="2400">
                <a:solidFill>
                  <a:srgbClr val="242622"/>
                </a:solidFill>
                <a:latin typeface="Solway"/>
              </a:rPr>
              <a:t>•  - Fully connected layers</a:t>
            </a:r>
            <a:r>
              <a:rPr lang="en-US" sz="2400">
                <a:solidFill>
                  <a:srgbClr val="242622"/>
                </a:solidFill>
                <a:latin typeface="Solway"/>
                <a:ea typeface="Calibri"/>
                <a:cs typeface="Arial"/>
                <a:sym typeface="Solway"/>
              </a:rPr>
              <a:t>: 256 → 128 → 64 → 32 </a:t>
            </a:r>
            <a:r>
              <a:rPr lang="en-US" sz="2400">
                <a:solidFill>
                  <a:srgbClr val="242622"/>
                </a:solidFill>
                <a:latin typeface="Solway"/>
                <a:ea typeface="Calibri"/>
                <a:cs typeface="Calibri"/>
                <a:sym typeface="Solway"/>
              </a:rPr>
              <a:t>units.</a:t>
            </a:r>
            <a:endParaRPr lang="en-US"/>
          </a:p>
          <a:p>
            <a:pPr algn="just"/>
            <a:r>
              <a:rPr lang="en-US" sz="2400">
                <a:solidFill>
                  <a:srgbClr val="242622"/>
                </a:solidFill>
                <a:latin typeface="Solway"/>
                <a:ea typeface="Calibri"/>
                <a:cs typeface="Calibri"/>
                <a:sym typeface="Solway"/>
              </a:rPr>
              <a:t>•  - Final dense layer: Sigmoid activation for binary classification.</a:t>
            </a:r>
            <a:endParaRPr lang="en-US">
              <a:sym typeface="Solway"/>
            </a:endParaRPr>
          </a:p>
          <a:p>
            <a:pPr marL="342900" indent="-342900" algn="just">
              <a:buFont typeface="Arial"/>
              <a:buChar char="•"/>
            </a:pPr>
            <a:r>
              <a:rPr lang="en-US" sz="2400" b="1">
                <a:solidFill>
                  <a:srgbClr val="242622"/>
                </a:solidFill>
                <a:latin typeface="Solway"/>
                <a:ea typeface="Calibri"/>
                <a:cs typeface="Calibri"/>
                <a:sym typeface="Solway"/>
              </a:rPr>
              <a:t>Dropout</a:t>
            </a:r>
            <a:r>
              <a:rPr lang="en-US" sz="2400">
                <a:solidFill>
                  <a:srgbClr val="242622"/>
                </a:solidFill>
                <a:latin typeface="Solway"/>
                <a:ea typeface="Calibri"/>
                <a:cs typeface="Calibri"/>
                <a:sym typeface="Solway"/>
              </a:rPr>
              <a:t>: 0.25 applied to mitigate overfitting.</a:t>
            </a:r>
            <a:endParaRPr lang="en-US">
              <a:ea typeface="Calibri"/>
              <a:cs typeface="Calibri"/>
            </a:endParaRPr>
          </a:p>
          <a:p>
            <a:pPr algn="just">
              <a:lnSpc>
                <a:spcPts val="2808"/>
              </a:lnSpc>
            </a:pPr>
            <a:endParaRPr lang="en-US" sz="2400">
              <a:solidFill>
                <a:srgbClr val="242622"/>
              </a:solidFill>
              <a:latin typeface="Solway"/>
            </a:endParaRPr>
          </a:p>
          <a:p>
            <a:pPr algn="just">
              <a:lnSpc>
                <a:spcPts val="2808"/>
              </a:lnSpc>
            </a:pPr>
            <a:endParaRPr lang="en-US" sz="2400">
              <a:solidFill>
                <a:srgbClr val="242622"/>
              </a:solidFill>
              <a:latin typeface="Solway"/>
              <a:ea typeface="Solway"/>
              <a:cs typeface="Solway"/>
              <a:sym typeface="Solway"/>
            </a:endParaRPr>
          </a:p>
          <a:p>
            <a:pPr algn="just">
              <a:lnSpc>
                <a:spcPts val="2808"/>
              </a:lnSpc>
            </a:pPr>
            <a:endParaRPr lang="en-US" sz="2400">
              <a:solidFill>
                <a:srgbClr val="242622"/>
              </a:solidFill>
              <a:latin typeface="Solway"/>
              <a:ea typeface="Solway"/>
              <a:cs typeface="Solway"/>
              <a:sym typeface="Solway"/>
            </a:endParaRPr>
          </a:p>
        </p:txBody>
      </p:sp>
      <p:sp>
        <p:nvSpPr>
          <p:cNvPr id="18" name="TextBox 18"/>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13</a:t>
            </a:r>
          </a:p>
        </p:txBody>
      </p:sp>
      <p:sp>
        <p:nvSpPr>
          <p:cNvPr id="19" name="Freeform 11">
            <a:extLst>
              <a:ext uri="{FF2B5EF4-FFF2-40B4-BE49-F238E27FC236}">
                <a16:creationId xmlns:a16="http://schemas.microsoft.com/office/drawing/2014/main" id="{E989B116-12A5-F0D7-04DD-B48B622E35A5}"/>
              </a:ext>
            </a:extLst>
          </p:cNvPr>
          <p:cNvSpPr/>
          <p:nvPr/>
        </p:nvSpPr>
        <p:spPr>
          <a:xfrm>
            <a:off x="1312883" y="7125612"/>
            <a:ext cx="435414" cy="435414"/>
          </a:xfrm>
          <a:custGeom>
            <a:avLst/>
            <a:gdLst/>
            <a:ahLst/>
            <a:cxnLst/>
            <a:rect l="l" t="t" r="r" b="b"/>
            <a:pathLst>
              <a:path w="435414" h="435414">
                <a:moveTo>
                  <a:pt x="0" y="0"/>
                </a:moveTo>
                <a:lnTo>
                  <a:pt x="435414" y="0"/>
                </a:lnTo>
                <a:lnTo>
                  <a:pt x="435414" y="435414"/>
                </a:lnTo>
                <a:lnTo>
                  <a:pt x="0" y="435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
        <p:nvSpPr>
          <p:cNvPr id="20" name="TextBox 16">
            <a:extLst>
              <a:ext uri="{FF2B5EF4-FFF2-40B4-BE49-F238E27FC236}">
                <a16:creationId xmlns:a16="http://schemas.microsoft.com/office/drawing/2014/main" id="{95B57676-793E-37E4-FB27-0865E369196B}"/>
              </a:ext>
            </a:extLst>
          </p:cNvPr>
          <p:cNvSpPr txBox="1"/>
          <p:nvPr/>
        </p:nvSpPr>
        <p:spPr>
          <a:xfrm>
            <a:off x="1912191" y="7135667"/>
            <a:ext cx="11161218" cy="834390"/>
          </a:xfrm>
          <a:prstGeom prst="rect">
            <a:avLst/>
          </a:prstGeom>
        </p:spPr>
        <p:txBody>
          <a:bodyPr lIns="0" tIns="0" rIns="0" bIns="0" rtlCol="0" anchor="t">
            <a:spAutoFit/>
          </a:bodyPr>
          <a:lstStyle/>
          <a:p>
            <a:pPr>
              <a:lnSpc>
                <a:spcPts val="3360"/>
              </a:lnSpc>
            </a:pPr>
            <a:r>
              <a:rPr lang="en-US" sz="2400" b="1">
                <a:solidFill>
                  <a:srgbClr val="242622"/>
                </a:solidFill>
                <a:latin typeface="Solway Bold"/>
                <a:ea typeface="Calibri"/>
                <a:cs typeface="Calibri"/>
                <a:sym typeface="Solway Bold"/>
              </a:rPr>
              <a:t>Optimization and Hyperparameters</a:t>
            </a:r>
            <a:endParaRPr lang="en-US"/>
          </a:p>
          <a:p>
            <a:pPr algn="l">
              <a:lnSpc>
                <a:spcPts val="3360"/>
              </a:lnSpc>
            </a:pPr>
            <a:endParaRPr lang="en-US" sz="2400" b="1">
              <a:solidFill>
                <a:srgbClr val="242622"/>
              </a:solidFill>
              <a:latin typeface="Solway Bold"/>
              <a:ea typeface="Solway Bold"/>
              <a:cs typeface="Solway Bold"/>
              <a:sym typeface="Solway Bold"/>
            </a:endParaRPr>
          </a:p>
        </p:txBody>
      </p:sp>
      <p:sp>
        <p:nvSpPr>
          <p:cNvPr id="21" name="TextBox 17">
            <a:extLst>
              <a:ext uri="{FF2B5EF4-FFF2-40B4-BE49-F238E27FC236}">
                <a16:creationId xmlns:a16="http://schemas.microsoft.com/office/drawing/2014/main" id="{E43CABDC-E3BE-41B8-5A11-A460EE93CD2C}"/>
              </a:ext>
            </a:extLst>
          </p:cNvPr>
          <p:cNvSpPr txBox="1"/>
          <p:nvPr/>
        </p:nvSpPr>
        <p:spPr>
          <a:xfrm>
            <a:off x="2135744" y="7830401"/>
            <a:ext cx="14636595" cy="3293209"/>
          </a:xfrm>
          <a:prstGeom prst="rect">
            <a:avLst/>
          </a:prstGeom>
        </p:spPr>
        <p:txBody>
          <a:bodyPr wrap="square" lIns="0" tIns="0" rIns="0" bIns="0" rtlCol="0" anchor="t">
            <a:spAutoFit/>
          </a:bodyPr>
          <a:lstStyle/>
          <a:p>
            <a:pPr marL="342900" indent="-342900" algn="just">
              <a:buFont typeface="Arial"/>
              <a:buChar char="•"/>
            </a:pPr>
            <a:r>
              <a:rPr lang="en-US" sz="2400" b="1">
                <a:solidFill>
                  <a:srgbClr val="242622"/>
                </a:solidFill>
                <a:latin typeface="Solway"/>
                <a:ea typeface="Calibri"/>
                <a:cs typeface="Calibri"/>
                <a:sym typeface="Solway"/>
              </a:rPr>
              <a:t>Optimizer: </a:t>
            </a:r>
            <a:r>
              <a:rPr lang="en-US" sz="2400">
                <a:solidFill>
                  <a:srgbClr val="242622"/>
                </a:solidFill>
                <a:latin typeface="Solway"/>
                <a:ea typeface="Calibri"/>
                <a:cs typeface="Calibri"/>
                <a:sym typeface="Solway"/>
              </a:rPr>
              <a:t>Adam with learning rate of 0.0005.</a:t>
            </a:r>
            <a:endParaRPr lang="en-US">
              <a:solidFill>
                <a:srgbClr val="000000"/>
              </a:solidFill>
              <a:latin typeface="Calibri"/>
              <a:ea typeface="Calibri"/>
              <a:cs typeface="Calibri"/>
            </a:endParaRPr>
          </a:p>
          <a:p>
            <a:pPr marL="342900" indent="-342900" algn="just">
              <a:buFont typeface="Arial"/>
              <a:buChar char="•"/>
            </a:pPr>
            <a:r>
              <a:rPr lang="en-US" sz="2400" b="1">
                <a:solidFill>
                  <a:srgbClr val="242622"/>
                </a:solidFill>
                <a:latin typeface="Solway"/>
                <a:cs typeface="Arial"/>
              </a:rPr>
              <a:t>Learning Rate Scheduler</a:t>
            </a:r>
            <a:r>
              <a:rPr lang="en-US" sz="2400">
                <a:solidFill>
                  <a:srgbClr val="242622"/>
                </a:solidFill>
                <a:latin typeface="Solway"/>
                <a:ea typeface="Calibri"/>
                <a:cs typeface="Calibri"/>
              </a:rPr>
              <a:t>: Ramp-up phase followed</a:t>
            </a:r>
            <a:r>
              <a:rPr lang="en-US" sz="2400">
                <a:solidFill>
                  <a:srgbClr val="242622"/>
                </a:solidFill>
                <a:latin typeface="Solway"/>
                <a:ea typeface="Calibri"/>
                <a:cs typeface="Arial"/>
                <a:sym typeface="Solway"/>
              </a:rPr>
              <a:t> by </a:t>
            </a:r>
            <a:r>
              <a:rPr lang="en-US" sz="2400">
                <a:solidFill>
                  <a:srgbClr val="242622"/>
                </a:solidFill>
                <a:latin typeface="Solway"/>
                <a:ea typeface="Calibri"/>
                <a:cs typeface="Calibri"/>
                <a:sym typeface="Solway"/>
              </a:rPr>
              <a:t>exponential decay.</a:t>
            </a:r>
            <a:endParaRPr lang="en-US">
              <a:ea typeface="Calibri"/>
              <a:cs typeface="Calibri"/>
            </a:endParaRPr>
          </a:p>
          <a:p>
            <a:pPr marL="342900" indent="-342900" algn="just">
              <a:buFont typeface="Arial"/>
              <a:buChar char="•"/>
            </a:pPr>
            <a:r>
              <a:rPr lang="en-US" sz="2400" b="1">
                <a:solidFill>
                  <a:srgbClr val="242622"/>
                </a:solidFill>
                <a:latin typeface="Solway"/>
                <a:ea typeface="Calibri"/>
                <a:cs typeface="Calibri"/>
                <a:sym typeface="Solway"/>
              </a:rPr>
              <a:t>Loss Function</a:t>
            </a:r>
            <a:r>
              <a:rPr lang="en-US" sz="2400">
                <a:solidFill>
                  <a:srgbClr val="242622"/>
                </a:solidFill>
                <a:latin typeface="Solway"/>
                <a:ea typeface="Calibri"/>
                <a:cs typeface="Arial"/>
                <a:sym typeface="Solway"/>
              </a:rPr>
              <a:t>: </a:t>
            </a:r>
            <a:r>
              <a:rPr lang="en-US" sz="2400">
                <a:solidFill>
                  <a:srgbClr val="242622"/>
                </a:solidFill>
                <a:latin typeface="Solway"/>
                <a:ea typeface="Calibri"/>
                <a:cs typeface="Calibri"/>
                <a:sym typeface="Solway"/>
              </a:rPr>
              <a:t>Binary cross-entropy.</a:t>
            </a:r>
            <a:endParaRPr lang="en-US">
              <a:ea typeface="Calibri"/>
              <a:cs typeface="Calibri"/>
            </a:endParaRPr>
          </a:p>
          <a:p>
            <a:pPr marL="342900" indent="-342900" algn="just">
              <a:buFont typeface="Arial"/>
              <a:buChar char="•"/>
            </a:pPr>
            <a:r>
              <a:rPr lang="en-US" sz="2400" b="1">
                <a:solidFill>
                  <a:srgbClr val="242622"/>
                </a:solidFill>
                <a:latin typeface="Solway"/>
                <a:ea typeface="Calibri"/>
                <a:cs typeface="Calibri"/>
                <a:sym typeface="Solway"/>
              </a:rPr>
              <a:t>Batch Size: 8.</a:t>
            </a:r>
            <a:endParaRPr lang="en-US" b="1"/>
          </a:p>
          <a:p>
            <a:pPr marL="342900" indent="-342900" algn="just">
              <a:buFont typeface="Arial"/>
              <a:buChar char="•"/>
            </a:pPr>
            <a:r>
              <a:rPr lang="en-US" sz="2400" b="1">
                <a:solidFill>
                  <a:srgbClr val="242622"/>
                </a:solidFill>
                <a:latin typeface="Solway"/>
                <a:ea typeface="Calibri"/>
                <a:cs typeface="Calibri"/>
                <a:sym typeface="Solway"/>
              </a:rPr>
              <a:t>Callbacks</a:t>
            </a:r>
            <a:r>
              <a:rPr lang="en-US" sz="2400">
                <a:solidFill>
                  <a:srgbClr val="242622"/>
                </a:solidFill>
                <a:latin typeface="Solway"/>
                <a:ea typeface="Calibri"/>
                <a:cs typeface="Calibri"/>
                <a:sym typeface="Solway"/>
              </a:rPr>
              <a:t>: Early stopping and learning rate reduction.</a:t>
            </a:r>
            <a:endParaRPr lang="en-US">
              <a:ea typeface="Calibri"/>
              <a:cs typeface="Calibri"/>
            </a:endParaRPr>
          </a:p>
          <a:p>
            <a:pPr marL="342900" indent="-342900" algn="just">
              <a:buFont typeface="Arial"/>
              <a:buChar char="•"/>
            </a:pPr>
            <a:endParaRPr lang="en-US" sz="2400" b="1">
              <a:solidFill>
                <a:srgbClr val="242622"/>
              </a:solidFill>
              <a:latin typeface="Solway"/>
              <a:ea typeface="Calibri"/>
              <a:cs typeface="Calibri"/>
            </a:endParaRPr>
          </a:p>
          <a:p>
            <a:pPr algn="just">
              <a:lnSpc>
                <a:spcPts val="2808"/>
              </a:lnSpc>
            </a:pPr>
            <a:endParaRPr lang="en-US" sz="2400">
              <a:solidFill>
                <a:srgbClr val="242622"/>
              </a:solidFill>
              <a:latin typeface="Solway"/>
            </a:endParaRPr>
          </a:p>
          <a:p>
            <a:pPr algn="just">
              <a:lnSpc>
                <a:spcPts val="2808"/>
              </a:lnSpc>
            </a:pPr>
            <a:endParaRPr lang="en-US" sz="2400">
              <a:solidFill>
                <a:srgbClr val="242622"/>
              </a:solidFill>
              <a:latin typeface="Solway"/>
              <a:ea typeface="Solway"/>
              <a:cs typeface="Solway"/>
              <a:sym typeface="Solway"/>
            </a:endParaRPr>
          </a:p>
          <a:p>
            <a:pPr algn="just">
              <a:lnSpc>
                <a:spcPts val="2808"/>
              </a:lnSpc>
            </a:pPr>
            <a:endParaRPr lang="en-US" sz="2400">
              <a:solidFill>
                <a:srgbClr val="242622"/>
              </a:solidFill>
              <a:latin typeface="Solway"/>
              <a:ea typeface="Solway"/>
              <a:cs typeface="Solway"/>
              <a:sym typeface="Solway"/>
            </a:endParaRPr>
          </a:p>
        </p:txBody>
      </p:sp>
    </p:spTree>
    <p:extLst>
      <p:ext uri="{BB962C8B-B14F-4D97-AF65-F5344CB8AC3E}">
        <p14:creationId xmlns:p14="http://schemas.microsoft.com/office/powerpoint/2010/main" val="3084102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8401832">
            <a:off x="13235918" y="352838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3" name="Freeform 3"/>
          <p:cNvSpPr/>
          <p:nvPr/>
        </p:nvSpPr>
        <p:spPr>
          <a:xfrm rot="-3757539">
            <a:off x="-2260292" y="4079284"/>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nvGrpSpPr>
          <p:cNvPr id="4" name="Group 4"/>
          <p:cNvGrpSpPr/>
          <p:nvPr/>
        </p:nvGrpSpPr>
        <p:grpSpPr>
          <a:xfrm>
            <a:off x="16795517" y="264880"/>
            <a:ext cx="927565" cy="92756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337019" y="8372117"/>
            <a:ext cx="1772367" cy="177236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302857" y="3491741"/>
            <a:ext cx="435414" cy="435414"/>
          </a:xfrm>
          <a:custGeom>
            <a:avLst/>
            <a:gdLst/>
            <a:ahLst/>
            <a:cxnLst/>
            <a:rect l="l" t="t" r="r" b="b"/>
            <a:pathLst>
              <a:path w="435414" h="435414">
                <a:moveTo>
                  <a:pt x="0" y="0"/>
                </a:moveTo>
                <a:lnTo>
                  <a:pt x="435414" y="0"/>
                </a:lnTo>
                <a:lnTo>
                  <a:pt x="435414" y="435414"/>
                </a:lnTo>
                <a:lnTo>
                  <a:pt x="0" y="435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
        <p:nvSpPr>
          <p:cNvPr id="11" name="Freeform 11"/>
          <p:cNvSpPr/>
          <p:nvPr/>
        </p:nvSpPr>
        <p:spPr>
          <a:xfrm>
            <a:off x="1435348" y="6860272"/>
            <a:ext cx="435414" cy="435414"/>
          </a:xfrm>
          <a:custGeom>
            <a:avLst/>
            <a:gdLst/>
            <a:ahLst/>
            <a:cxnLst/>
            <a:rect l="l" t="t" r="r" b="b"/>
            <a:pathLst>
              <a:path w="435414" h="435414">
                <a:moveTo>
                  <a:pt x="0" y="0"/>
                </a:moveTo>
                <a:lnTo>
                  <a:pt x="435414" y="0"/>
                </a:lnTo>
                <a:lnTo>
                  <a:pt x="435414" y="435414"/>
                </a:lnTo>
                <a:lnTo>
                  <a:pt x="0" y="435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
        <p:nvSpPr>
          <p:cNvPr id="12" name="Freeform 12"/>
          <p:cNvSpPr/>
          <p:nvPr/>
        </p:nvSpPr>
        <p:spPr>
          <a:xfrm>
            <a:off x="12242104" y="728663"/>
            <a:ext cx="5480979" cy="3249430"/>
          </a:xfrm>
          <a:custGeom>
            <a:avLst/>
            <a:gdLst/>
            <a:ahLst/>
            <a:cxnLst/>
            <a:rect l="l" t="t" r="r" b="b"/>
            <a:pathLst>
              <a:path w="5480979" h="3249430">
                <a:moveTo>
                  <a:pt x="0" y="0"/>
                </a:moveTo>
                <a:lnTo>
                  <a:pt x="5480979" y="0"/>
                </a:lnTo>
                <a:lnTo>
                  <a:pt x="5480979" y="3249429"/>
                </a:lnTo>
                <a:lnTo>
                  <a:pt x="0" y="3249429"/>
                </a:lnTo>
                <a:lnTo>
                  <a:pt x="0" y="0"/>
                </a:lnTo>
                <a:close/>
              </a:path>
            </a:pathLst>
          </a:custGeom>
          <a:blipFill>
            <a:blip r:embed="rId6"/>
            <a:stretch>
              <a:fillRect t="-6077" r="-4307"/>
            </a:stretch>
          </a:blipFill>
        </p:spPr>
        <p:txBody>
          <a:bodyPr/>
          <a:lstStyle/>
          <a:p>
            <a:endParaRPr lang="en-TW"/>
          </a:p>
        </p:txBody>
      </p:sp>
      <p:sp>
        <p:nvSpPr>
          <p:cNvPr id="13" name="TextBox 13"/>
          <p:cNvSpPr txBox="1"/>
          <p:nvPr/>
        </p:nvSpPr>
        <p:spPr>
          <a:xfrm>
            <a:off x="1870762" y="3481385"/>
            <a:ext cx="11161218" cy="834390"/>
          </a:xfrm>
          <a:prstGeom prst="rect">
            <a:avLst/>
          </a:prstGeom>
        </p:spPr>
        <p:txBody>
          <a:bodyPr lIns="0" tIns="0" rIns="0" bIns="0" rtlCol="0" anchor="t">
            <a:spAutoFit/>
          </a:bodyPr>
          <a:lstStyle/>
          <a:p>
            <a:pPr algn="l">
              <a:lnSpc>
                <a:spcPts val="3360"/>
              </a:lnSpc>
            </a:pPr>
            <a:r>
              <a:rPr lang="en-US" sz="2400" b="1">
                <a:solidFill>
                  <a:srgbClr val="242622"/>
                </a:solidFill>
                <a:latin typeface="Solway Bold"/>
                <a:ea typeface="Solway Bold"/>
                <a:cs typeface="Solway Bold"/>
                <a:sym typeface="Solway Bold"/>
              </a:rPr>
              <a:t>Forward Pass</a:t>
            </a:r>
          </a:p>
          <a:p>
            <a:pPr algn="l">
              <a:lnSpc>
                <a:spcPts val="3360"/>
              </a:lnSpc>
            </a:pPr>
            <a:endParaRPr lang="en-US" sz="2400" b="1">
              <a:solidFill>
                <a:srgbClr val="242622"/>
              </a:solidFill>
              <a:latin typeface="Solway Bold"/>
              <a:ea typeface="Solway Bold"/>
              <a:cs typeface="Solway Bold"/>
              <a:sym typeface="Solway Bold"/>
            </a:endParaRPr>
          </a:p>
        </p:txBody>
      </p:sp>
      <p:sp>
        <p:nvSpPr>
          <p:cNvPr id="14" name="TextBox 14"/>
          <p:cNvSpPr txBox="1"/>
          <p:nvPr/>
        </p:nvSpPr>
        <p:spPr>
          <a:xfrm>
            <a:off x="852002" y="997183"/>
            <a:ext cx="10086411" cy="495300"/>
          </a:xfrm>
          <a:prstGeom prst="rect">
            <a:avLst/>
          </a:prstGeom>
        </p:spPr>
        <p:txBody>
          <a:bodyPr lIns="0" tIns="0" rIns="0" bIns="0" rtlCol="0" anchor="t">
            <a:spAutoFit/>
          </a:bodyPr>
          <a:lstStyle/>
          <a:p>
            <a:pPr algn="l">
              <a:lnSpc>
                <a:spcPts val="3599"/>
              </a:lnSpc>
            </a:pPr>
            <a:r>
              <a:rPr lang="en-US" sz="3999">
                <a:solidFill>
                  <a:srgbClr val="242622"/>
                </a:solidFill>
                <a:latin typeface="Lilita One"/>
                <a:ea typeface="Lilita One"/>
                <a:cs typeface="Lilita One"/>
                <a:sym typeface="Lilita One"/>
              </a:rPr>
              <a:t>3.4/ CNN-LSTM</a:t>
            </a:r>
          </a:p>
        </p:txBody>
      </p:sp>
      <p:sp>
        <p:nvSpPr>
          <p:cNvPr id="15" name="TextBox 15"/>
          <p:cNvSpPr txBox="1"/>
          <p:nvPr/>
        </p:nvSpPr>
        <p:spPr>
          <a:xfrm>
            <a:off x="2135744" y="4141837"/>
            <a:ext cx="14636595" cy="2761777"/>
          </a:xfrm>
          <a:prstGeom prst="rect">
            <a:avLst/>
          </a:prstGeom>
        </p:spPr>
        <p:txBody>
          <a:bodyPr lIns="0" tIns="0" rIns="0" bIns="0" rtlCol="0" anchor="t">
            <a:spAutoFit/>
          </a:bodyPr>
          <a:lstStyle/>
          <a:p>
            <a:pPr algn="just">
              <a:lnSpc>
                <a:spcPts val="2736"/>
              </a:lnSpc>
            </a:pPr>
            <a:r>
              <a:rPr lang="en-US" sz="2400">
                <a:solidFill>
                  <a:srgbClr val="242622"/>
                </a:solidFill>
                <a:latin typeface="Solway"/>
                <a:ea typeface="Solway"/>
                <a:cs typeface="Solway"/>
                <a:sym typeface="Solway"/>
              </a:rPr>
              <a:t>For each batch of video sequences:</a:t>
            </a:r>
          </a:p>
          <a:p>
            <a:pPr marL="518162" lvl="1" indent="-259081" algn="just">
              <a:lnSpc>
                <a:spcPts val="2736"/>
              </a:lnSpc>
              <a:buFont typeface="Arial"/>
              <a:buChar char="•"/>
            </a:pPr>
            <a:r>
              <a:rPr lang="en-US" sz="2400">
                <a:solidFill>
                  <a:srgbClr val="242622"/>
                </a:solidFill>
                <a:latin typeface="Solway"/>
                <a:ea typeface="Solway"/>
                <a:cs typeface="Solway"/>
                <a:sym typeface="Solway"/>
              </a:rPr>
              <a:t>CNN Processing: Each frame in a sequence passes through the CNN layers, producing feature maps that represent spatial information.</a:t>
            </a:r>
          </a:p>
          <a:p>
            <a:pPr marL="518162" lvl="1" indent="-259081" algn="just">
              <a:lnSpc>
                <a:spcPts val="2736"/>
              </a:lnSpc>
              <a:buFont typeface="Arial"/>
              <a:buChar char="•"/>
            </a:pPr>
            <a:r>
              <a:rPr lang="en-US" sz="2400">
                <a:solidFill>
                  <a:srgbClr val="242622"/>
                </a:solidFill>
                <a:latin typeface="Solway"/>
                <a:ea typeface="Solway"/>
                <a:cs typeface="Solway"/>
                <a:sym typeface="Solway"/>
              </a:rPr>
              <a:t>LSTM Processing: These feature maps are then fed sequentially to the LSTM, which processes the entire frame sequence and learns dependencies between frames.</a:t>
            </a:r>
          </a:p>
          <a:p>
            <a:pPr marL="518162" lvl="1" indent="-259081" algn="just">
              <a:lnSpc>
                <a:spcPts val="2736"/>
              </a:lnSpc>
              <a:buFont typeface="Arial"/>
              <a:buChar char="•"/>
            </a:pPr>
            <a:r>
              <a:rPr lang="en-US" sz="2400">
                <a:solidFill>
                  <a:srgbClr val="242622"/>
                </a:solidFill>
                <a:latin typeface="Solway"/>
                <a:ea typeface="Solway"/>
                <a:cs typeface="Solway"/>
                <a:sym typeface="Solway"/>
              </a:rPr>
              <a:t>Output Layer: The final LSTM output goes through fully connected layers, ending with a softmax or sigmoid function to produce probabilities for each class</a:t>
            </a:r>
          </a:p>
          <a:p>
            <a:pPr algn="just">
              <a:lnSpc>
                <a:spcPts val="2736"/>
              </a:lnSpc>
            </a:pPr>
            <a:endParaRPr lang="en-US" sz="2400">
              <a:solidFill>
                <a:srgbClr val="242622"/>
              </a:solidFill>
              <a:latin typeface="Solway"/>
              <a:ea typeface="Solway"/>
              <a:cs typeface="Solway"/>
              <a:sym typeface="Solway"/>
            </a:endParaRPr>
          </a:p>
        </p:txBody>
      </p:sp>
      <p:sp>
        <p:nvSpPr>
          <p:cNvPr id="16" name="TextBox 16"/>
          <p:cNvSpPr txBox="1"/>
          <p:nvPr/>
        </p:nvSpPr>
        <p:spPr>
          <a:xfrm>
            <a:off x="1993833" y="6849917"/>
            <a:ext cx="11161218" cy="834390"/>
          </a:xfrm>
          <a:prstGeom prst="rect">
            <a:avLst/>
          </a:prstGeom>
        </p:spPr>
        <p:txBody>
          <a:bodyPr lIns="0" tIns="0" rIns="0" bIns="0" rtlCol="0" anchor="t">
            <a:spAutoFit/>
          </a:bodyPr>
          <a:lstStyle/>
          <a:p>
            <a:pPr algn="l">
              <a:lnSpc>
                <a:spcPts val="3360"/>
              </a:lnSpc>
            </a:pPr>
            <a:r>
              <a:rPr lang="en-US" sz="2400" b="1">
                <a:solidFill>
                  <a:srgbClr val="242622"/>
                </a:solidFill>
                <a:latin typeface="Solway Bold"/>
                <a:ea typeface="Solway Bold"/>
                <a:cs typeface="Solway Bold"/>
                <a:sym typeface="Solway Bold"/>
              </a:rPr>
              <a:t>Model Testing</a:t>
            </a:r>
          </a:p>
          <a:p>
            <a:pPr algn="l">
              <a:lnSpc>
                <a:spcPts val="3360"/>
              </a:lnSpc>
            </a:pPr>
            <a:endParaRPr lang="en-US" sz="2400" b="1">
              <a:solidFill>
                <a:srgbClr val="242622"/>
              </a:solidFill>
              <a:latin typeface="Solway Bold"/>
              <a:ea typeface="Solway Bold"/>
              <a:cs typeface="Solway Bold"/>
              <a:sym typeface="Solway Bold"/>
            </a:endParaRPr>
          </a:p>
        </p:txBody>
      </p:sp>
      <p:sp>
        <p:nvSpPr>
          <p:cNvPr id="17" name="TextBox 17"/>
          <p:cNvSpPr txBox="1"/>
          <p:nvPr/>
        </p:nvSpPr>
        <p:spPr>
          <a:xfrm>
            <a:off x="2135744" y="7483420"/>
            <a:ext cx="14636595" cy="2485518"/>
          </a:xfrm>
          <a:prstGeom prst="rect">
            <a:avLst/>
          </a:prstGeom>
        </p:spPr>
        <p:txBody>
          <a:bodyPr lIns="0" tIns="0" rIns="0" bIns="0" rtlCol="0" anchor="t">
            <a:spAutoFit/>
          </a:bodyPr>
          <a:lstStyle/>
          <a:p>
            <a:pPr algn="just">
              <a:lnSpc>
                <a:spcPts val="2808"/>
              </a:lnSpc>
            </a:pPr>
            <a:r>
              <a:rPr lang="en-US" sz="2400">
                <a:solidFill>
                  <a:srgbClr val="242622"/>
                </a:solidFill>
                <a:latin typeface="Solway"/>
                <a:ea typeface="Solway"/>
                <a:cs typeface="Solway"/>
                <a:sym typeface="Solway"/>
              </a:rPr>
              <a:t>Once training is complete, the model is evaluated on a test set to assess its performance on completely unseen data.</a:t>
            </a:r>
          </a:p>
          <a:p>
            <a:pPr algn="just">
              <a:lnSpc>
                <a:spcPts val="2808"/>
              </a:lnSpc>
            </a:pPr>
            <a:endParaRPr lang="en-US" sz="2400">
              <a:solidFill>
                <a:srgbClr val="242622"/>
              </a:solidFill>
              <a:latin typeface="Solway"/>
              <a:ea typeface="Solway"/>
              <a:cs typeface="Solway"/>
              <a:sym typeface="Solway"/>
            </a:endParaRPr>
          </a:p>
          <a:p>
            <a:pPr marL="518162" lvl="1" indent="-259081" algn="just">
              <a:lnSpc>
                <a:spcPts val="2808"/>
              </a:lnSpc>
              <a:buFont typeface="Arial"/>
              <a:buChar char="•"/>
            </a:pPr>
            <a:r>
              <a:rPr lang="en-US" sz="2400">
                <a:solidFill>
                  <a:srgbClr val="242622"/>
                </a:solidFill>
                <a:latin typeface="Solway"/>
                <a:ea typeface="Solway"/>
                <a:cs typeface="Solway"/>
                <a:sym typeface="Solway"/>
              </a:rPr>
              <a:t>The test set should ideally represent real-world conditions for violence detection, helping to ensure that the model performs well outside of the training and validation environments.</a:t>
            </a:r>
          </a:p>
          <a:p>
            <a:pPr algn="just">
              <a:lnSpc>
                <a:spcPts val="2808"/>
              </a:lnSpc>
            </a:pPr>
            <a:endParaRPr lang="en-US" sz="2400">
              <a:solidFill>
                <a:srgbClr val="242622"/>
              </a:solidFill>
              <a:latin typeface="Solway"/>
              <a:ea typeface="Solway"/>
              <a:cs typeface="Solway"/>
              <a:sym typeface="Solway"/>
            </a:endParaRPr>
          </a:p>
          <a:p>
            <a:pPr algn="just">
              <a:lnSpc>
                <a:spcPts val="2808"/>
              </a:lnSpc>
            </a:pPr>
            <a:endParaRPr lang="en-US" sz="2400">
              <a:solidFill>
                <a:srgbClr val="242622"/>
              </a:solidFill>
              <a:latin typeface="Solway"/>
              <a:ea typeface="Solway"/>
              <a:cs typeface="Solway"/>
              <a:sym typeface="Solway"/>
            </a:endParaRPr>
          </a:p>
        </p:txBody>
      </p:sp>
      <p:sp>
        <p:nvSpPr>
          <p:cNvPr id="18" name="TextBox 18"/>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14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8401832">
            <a:off x="13235918" y="352838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3" name="Freeform 3"/>
          <p:cNvSpPr/>
          <p:nvPr/>
        </p:nvSpPr>
        <p:spPr>
          <a:xfrm rot="-3757539">
            <a:off x="-2441780" y="2791826"/>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nvGrpSpPr>
          <p:cNvPr id="4" name="Group 4"/>
          <p:cNvGrpSpPr/>
          <p:nvPr/>
        </p:nvGrpSpPr>
        <p:grpSpPr>
          <a:xfrm>
            <a:off x="16308556" y="1028700"/>
            <a:ext cx="927565" cy="92756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18507" y="7773883"/>
            <a:ext cx="1772367" cy="177236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253860" y="1492483"/>
            <a:ext cx="435414" cy="435414"/>
          </a:xfrm>
          <a:custGeom>
            <a:avLst/>
            <a:gdLst/>
            <a:ahLst/>
            <a:cxnLst/>
            <a:rect l="l" t="t" r="r" b="b"/>
            <a:pathLst>
              <a:path w="435414" h="435414">
                <a:moveTo>
                  <a:pt x="0" y="0"/>
                </a:moveTo>
                <a:lnTo>
                  <a:pt x="435414" y="0"/>
                </a:lnTo>
                <a:lnTo>
                  <a:pt x="435414" y="435414"/>
                </a:lnTo>
                <a:lnTo>
                  <a:pt x="0" y="435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
        <p:nvSpPr>
          <p:cNvPr id="11" name="Freeform 11"/>
          <p:cNvSpPr/>
          <p:nvPr/>
        </p:nvSpPr>
        <p:spPr>
          <a:xfrm>
            <a:off x="2135744" y="4692721"/>
            <a:ext cx="6628996" cy="5460044"/>
          </a:xfrm>
          <a:custGeom>
            <a:avLst/>
            <a:gdLst/>
            <a:ahLst/>
            <a:cxnLst/>
            <a:rect l="l" t="t" r="r" b="b"/>
            <a:pathLst>
              <a:path w="6628996" h="5460044">
                <a:moveTo>
                  <a:pt x="0" y="0"/>
                </a:moveTo>
                <a:lnTo>
                  <a:pt x="6628996" y="0"/>
                </a:lnTo>
                <a:lnTo>
                  <a:pt x="6628996" y="5460044"/>
                </a:lnTo>
                <a:lnTo>
                  <a:pt x="0" y="5460044"/>
                </a:lnTo>
                <a:lnTo>
                  <a:pt x="0" y="0"/>
                </a:lnTo>
                <a:close/>
              </a:path>
            </a:pathLst>
          </a:custGeom>
          <a:blipFill>
            <a:blip r:embed="rId6"/>
            <a:stretch>
              <a:fillRect/>
            </a:stretch>
          </a:blipFill>
        </p:spPr>
        <p:txBody>
          <a:bodyPr/>
          <a:lstStyle/>
          <a:p>
            <a:endParaRPr lang="en-TW"/>
          </a:p>
        </p:txBody>
      </p:sp>
      <p:sp>
        <p:nvSpPr>
          <p:cNvPr id="12" name="TextBox 12"/>
          <p:cNvSpPr txBox="1"/>
          <p:nvPr/>
        </p:nvSpPr>
        <p:spPr>
          <a:xfrm>
            <a:off x="1821765" y="1482127"/>
            <a:ext cx="11161218" cy="415254"/>
          </a:xfrm>
          <a:prstGeom prst="rect">
            <a:avLst/>
          </a:prstGeom>
        </p:spPr>
        <p:txBody>
          <a:bodyPr lIns="0" tIns="0" rIns="0" bIns="0" rtlCol="0" anchor="t">
            <a:spAutoFit/>
          </a:bodyPr>
          <a:lstStyle/>
          <a:p>
            <a:pPr algn="l">
              <a:lnSpc>
                <a:spcPts val="3360"/>
              </a:lnSpc>
            </a:pPr>
            <a:r>
              <a:rPr lang="en-US" sz="2400" b="1">
                <a:solidFill>
                  <a:srgbClr val="242622"/>
                </a:solidFill>
                <a:latin typeface="Solway Bold"/>
                <a:ea typeface="Solway Bold"/>
                <a:cs typeface="Solway Bold"/>
                <a:sym typeface="Solway Bold"/>
              </a:rPr>
              <a:t>Results</a:t>
            </a:r>
          </a:p>
        </p:txBody>
      </p:sp>
      <p:sp>
        <p:nvSpPr>
          <p:cNvPr id="13" name="TextBox 13"/>
          <p:cNvSpPr txBox="1"/>
          <p:nvPr/>
        </p:nvSpPr>
        <p:spPr>
          <a:xfrm>
            <a:off x="700162" y="833438"/>
            <a:ext cx="10086411" cy="495300"/>
          </a:xfrm>
          <a:prstGeom prst="rect">
            <a:avLst/>
          </a:prstGeom>
        </p:spPr>
        <p:txBody>
          <a:bodyPr lIns="0" tIns="0" rIns="0" bIns="0" rtlCol="0" anchor="t">
            <a:spAutoFit/>
          </a:bodyPr>
          <a:lstStyle/>
          <a:p>
            <a:pPr algn="l">
              <a:lnSpc>
                <a:spcPts val="3599"/>
              </a:lnSpc>
            </a:pPr>
            <a:r>
              <a:rPr lang="en-US" sz="3999">
                <a:solidFill>
                  <a:srgbClr val="242622"/>
                </a:solidFill>
                <a:latin typeface="Lilita One"/>
                <a:ea typeface="Lilita One"/>
                <a:cs typeface="Lilita One"/>
                <a:sym typeface="Lilita One"/>
              </a:rPr>
              <a:t>3.4/ CNN-LSTM</a:t>
            </a:r>
          </a:p>
        </p:txBody>
      </p:sp>
      <p:sp>
        <p:nvSpPr>
          <p:cNvPr id="14" name="TextBox 14"/>
          <p:cNvSpPr txBox="1"/>
          <p:nvPr/>
        </p:nvSpPr>
        <p:spPr>
          <a:xfrm>
            <a:off x="2135744" y="1927897"/>
            <a:ext cx="14636595" cy="3116238"/>
          </a:xfrm>
          <a:prstGeom prst="rect">
            <a:avLst/>
          </a:prstGeom>
        </p:spPr>
        <p:txBody>
          <a:bodyPr lIns="0" tIns="0" rIns="0" bIns="0" rtlCol="0" anchor="t">
            <a:spAutoFit/>
          </a:bodyPr>
          <a:lstStyle/>
          <a:p>
            <a:pPr algn="just">
              <a:lnSpc>
                <a:spcPts val="2712"/>
              </a:lnSpc>
            </a:pPr>
            <a:r>
              <a:rPr lang="en-US" sz="2400" b="1">
                <a:solidFill>
                  <a:srgbClr val="242622"/>
                </a:solidFill>
                <a:latin typeface="Solway Bold"/>
                <a:ea typeface="Solway Bold"/>
                <a:cs typeface="Solway Bold"/>
                <a:sym typeface="Solway Bold"/>
              </a:rPr>
              <a:t>Accuracy vs Validation Accuracy </a:t>
            </a:r>
          </a:p>
          <a:p>
            <a:pPr algn="just">
              <a:lnSpc>
                <a:spcPts val="2712"/>
              </a:lnSpc>
            </a:pPr>
            <a:endParaRPr lang="en-US" sz="2400" b="1">
              <a:solidFill>
                <a:srgbClr val="242622"/>
              </a:solidFill>
              <a:latin typeface="Solway Bold"/>
              <a:ea typeface="Solway Bold"/>
              <a:cs typeface="Solway Bold"/>
              <a:sym typeface="Solway Bold"/>
            </a:endParaRPr>
          </a:p>
          <a:p>
            <a:pPr marL="518160" lvl="1" indent="-259080" algn="just">
              <a:lnSpc>
                <a:spcPts val="2712"/>
              </a:lnSpc>
              <a:buFont typeface="Arial"/>
              <a:buChar char="•"/>
            </a:pPr>
            <a:r>
              <a:rPr lang="en-US" sz="2400">
                <a:solidFill>
                  <a:srgbClr val="242622"/>
                </a:solidFill>
                <a:latin typeface="Solway"/>
                <a:ea typeface="Solway"/>
                <a:cs typeface="Solway"/>
                <a:sym typeface="Solway"/>
              </a:rPr>
              <a:t>Training Accuracy : The training accuracy gradually increases over the epochs, indicating that the model is learning patterns from the training data.</a:t>
            </a:r>
            <a:endParaRPr lang="en-US" sz="2400">
              <a:solidFill>
                <a:srgbClr val="242622"/>
              </a:solidFill>
              <a:latin typeface="Solway"/>
              <a:ea typeface="Solway"/>
              <a:cs typeface="Solway"/>
            </a:endParaRPr>
          </a:p>
          <a:p>
            <a:pPr marL="518160" lvl="1" indent="-259080" algn="just">
              <a:lnSpc>
                <a:spcPts val="2712"/>
              </a:lnSpc>
              <a:buFont typeface="Arial"/>
              <a:buChar char="•"/>
            </a:pPr>
            <a:r>
              <a:rPr lang="en-US" sz="2400">
                <a:solidFill>
                  <a:srgbClr val="242622"/>
                </a:solidFill>
                <a:latin typeface="Solway"/>
                <a:ea typeface="Solway"/>
                <a:cs typeface="Solway"/>
              </a:rPr>
              <a:t>Accuracy Score is :  0.694</a:t>
            </a:r>
            <a:endParaRPr lang="en-US" sz="2400">
              <a:solidFill>
                <a:srgbClr val="242622"/>
              </a:solidFill>
              <a:latin typeface="Solway"/>
              <a:ea typeface="Solway"/>
              <a:cs typeface="Solway"/>
              <a:sym typeface="Solway"/>
            </a:endParaRPr>
          </a:p>
          <a:p>
            <a:pPr marL="518160" lvl="1" indent="-259080" algn="just">
              <a:lnSpc>
                <a:spcPts val="2712"/>
              </a:lnSpc>
              <a:buFont typeface="Arial"/>
              <a:buChar char="•"/>
            </a:pPr>
            <a:r>
              <a:rPr lang="en-US" sz="2400">
                <a:solidFill>
                  <a:srgbClr val="242622"/>
                </a:solidFill>
                <a:latin typeface="Solway"/>
                <a:ea typeface="Solway"/>
                <a:cs typeface="Solway"/>
                <a:sym typeface="Solway"/>
              </a:rPr>
              <a:t>Validation Accuracy : The validation accuracy fluctuates significantly, with a sharp peak around epoch 2 and a drop afterward. This suggests that the model's performance on unseen validation data is inconsistent, which could indicate an issue with generalization.</a:t>
            </a:r>
            <a:endParaRPr lang="en-US" sz="2400">
              <a:solidFill>
                <a:srgbClr val="242622"/>
              </a:solidFill>
              <a:latin typeface="Solway"/>
              <a:ea typeface="Solway"/>
              <a:cs typeface="Solway"/>
            </a:endParaRPr>
          </a:p>
          <a:p>
            <a:pPr algn="just">
              <a:lnSpc>
                <a:spcPts val="2712"/>
              </a:lnSpc>
            </a:pPr>
            <a:endParaRPr lang="en-US" sz="2400">
              <a:solidFill>
                <a:srgbClr val="242622"/>
              </a:solidFill>
              <a:latin typeface="Solway"/>
              <a:ea typeface="Solway"/>
              <a:cs typeface="Solway"/>
              <a:sym typeface="Solway"/>
            </a:endParaRPr>
          </a:p>
        </p:txBody>
      </p:sp>
      <p:sp>
        <p:nvSpPr>
          <p:cNvPr id="15" name="TextBox 15"/>
          <p:cNvSpPr txBox="1"/>
          <p:nvPr/>
        </p:nvSpPr>
        <p:spPr>
          <a:xfrm>
            <a:off x="9144000" y="5531806"/>
            <a:ext cx="7394204" cy="3994551"/>
          </a:xfrm>
          <a:prstGeom prst="rect">
            <a:avLst/>
          </a:prstGeom>
        </p:spPr>
        <p:txBody>
          <a:bodyPr lIns="0" tIns="0" rIns="0" bIns="0" rtlCol="0" anchor="t">
            <a:spAutoFit/>
          </a:bodyPr>
          <a:lstStyle/>
          <a:p>
            <a:pPr algn="just">
              <a:lnSpc>
                <a:spcPts val="2400"/>
              </a:lnSpc>
            </a:pPr>
            <a:r>
              <a:rPr lang="en-US" sz="2400">
                <a:solidFill>
                  <a:srgbClr val="242622"/>
                </a:solidFill>
                <a:latin typeface="Solway"/>
                <a:ea typeface="Solway"/>
                <a:cs typeface="Solway"/>
                <a:sym typeface="Solway"/>
              </a:rPr>
              <a:t>Observations:</a:t>
            </a:r>
          </a:p>
          <a:p>
            <a:pPr marL="518162" lvl="1" indent="-259081" algn="just">
              <a:lnSpc>
                <a:spcPts val="2400"/>
              </a:lnSpc>
              <a:buFont typeface="Arial"/>
              <a:buChar char="•"/>
            </a:pPr>
            <a:r>
              <a:rPr lang="en-US" sz="2400">
                <a:solidFill>
                  <a:srgbClr val="242622"/>
                </a:solidFill>
                <a:latin typeface="Solway"/>
                <a:ea typeface="Solway"/>
                <a:cs typeface="Solway"/>
                <a:sym typeface="Solway"/>
              </a:rPr>
              <a:t>The gap between training and validation accuracy, along with the fluctuations, may indicate overfitting, where the model performs well on the training data but struggles to generalize to new, unseen data.</a:t>
            </a:r>
          </a:p>
          <a:p>
            <a:pPr marL="518162" lvl="1" indent="-259081" algn="just">
              <a:lnSpc>
                <a:spcPts val="2400"/>
              </a:lnSpc>
              <a:spcBef>
                <a:spcPct val="0"/>
              </a:spcBef>
              <a:buFont typeface="Arial"/>
              <a:buChar char="•"/>
            </a:pPr>
            <a:r>
              <a:rPr lang="en-US" sz="2400">
                <a:solidFill>
                  <a:srgbClr val="242622"/>
                </a:solidFill>
                <a:latin typeface="Solway"/>
                <a:ea typeface="Solway"/>
                <a:cs typeface="Solway"/>
                <a:sym typeface="Solway"/>
              </a:rPr>
              <a:t>The peak at epoch 2, followed by a drop, might suggest that the model briefly captured useful patterns but then lost the generalization ability, possibly due to overfitting or under-representation of certain patterns in the dataset.</a:t>
            </a:r>
          </a:p>
          <a:p>
            <a:pPr algn="just">
              <a:lnSpc>
                <a:spcPts val="2400"/>
              </a:lnSpc>
              <a:spcBef>
                <a:spcPct val="0"/>
              </a:spcBef>
            </a:pPr>
            <a:endParaRPr lang="en-US" sz="2400">
              <a:solidFill>
                <a:srgbClr val="242622"/>
              </a:solidFill>
              <a:latin typeface="Solway"/>
              <a:ea typeface="Solway"/>
              <a:cs typeface="Solway"/>
              <a:sym typeface="Solway"/>
            </a:endParaRPr>
          </a:p>
        </p:txBody>
      </p:sp>
      <p:sp>
        <p:nvSpPr>
          <p:cNvPr id="16" name="TextBox 16"/>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8401832">
            <a:off x="13235918" y="352838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3" name="Freeform 3"/>
          <p:cNvSpPr/>
          <p:nvPr/>
        </p:nvSpPr>
        <p:spPr>
          <a:xfrm rot="-3757539">
            <a:off x="-2441780" y="2791826"/>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nvGrpSpPr>
          <p:cNvPr id="4" name="Group 4"/>
          <p:cNvGrpSpPr/>
          <p:nvPr/>
        </p:nvGrpSpPr>
        <p:grpSpPr>
          <a:xfrm>
            <a:off x="16308556" y="1028700"/>
            <a:ext cx="927565" cy="92756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18507" y="7773883"/>
            <a:ext cx="1772367" cy="177236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253860" y="1492483"/>
            <a:ext cx="435414" cy="435414"/>
          </a:xfrm>
          <a:custGeom>
            <a:avLst/>
            <a:gdLst/>
            <a:ahLst/>
            <a:cxnLst/>
            <a:rect l="l" t="t" r="r" b="b"/>
            <a:pathLst>
              <a:path w="435414" h="435414">
                <a:moveTo>
                  <a:pt x="0" y="0"/>
                </a:moveTo>
                <a:lnTo>
                  <a:pt x="435414" y="0"/>
                </a:lnTo>
                <a:lnTo>
                  <a:pt x="435414" y="435414"/>
                </a:lnTo>
                <a:lnTo>
                  <a:pt x="0" y="435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
        <p:nvSpPr>
          <p:cNvPr id="11" name="Freeform 11"/>
          <p:cNvSpPr/>
          <p:nvPr/>
        </p:nvSpPr>
        <p:spPr>
          <a:xfrm>
            <a:off x="10786572" y="4086757"/>
            <a:ext cx="6574521" cy="5934523"/>
          </a:xfrm>
          <a:custGeom>
            <a:avLst/>
            <a:gdLst/>
            <a:ahLst/>
            <a:cxnLst/>
            <a:rect l="l" t="t" r="r" b="b"/>
            <a:pathLst>
              <a:path w="6574521" h="5934523">
                <a:moveTo>
                  <a:pt x="0" y="0"/>
                </a:moveTo>
                <a:lnTo>
                  <a:pt x="6574521" y="0"/>
                </a:lnTo>
                <a:lnTo>
                  <a:pt x="6574521" y="5934523"/>
                </a:lnTo>
                <a:lnTo>
                  <a:pt x="0" y="5934523"/>
                </a:lnTo>
                <a:lnTo>
                  <a:pt x="0" y="0"/>
                </a:lnTo>
                <a:close/>
              </a:path>
            </a:pathLst>
          </a:custGeom>
          <a:blipFill>
            <a:blip r:embed="rId6"/>
            <a:stretch>
              <a:fillRect/>
            </a:stretch>
          </a:blipFill>
        </p:spPr>
        <p:txBody>
          <a:bodyPr/>
          <a:lstStyle/>
          <a:p>
            <a:endParaRPr lang="en-TW"/>
          </a:p>
        </p:txBody>
      </p:sp>
      <p:sp>
        <p:nvSpPr>
          <p:cNvPr id="12" name="TextBox 12"/>
          <p:cNvSpPr txBox="1"/>
          <p:nvPr/>
        </p:nvSpPr>
        <p:spPr>
          <a:xfrm>
            <a:off x="1821765" y="1482127"/>
            <a:ext cx="11161218" cy="415254"/>
          </a:xfrm>
          <a:prstGeom prst="rect">
            <a:avLst/>
          </a:prstGeom>
        </p:spPr>
        <p:txBody>
          <a:bodyPr lIns="0" tIns="0" rIns="0" bIns="0" rtlCol="0" anchor="t">
            <a:spAutoFit/>
          </a:bodyPr>
          <a:lstStyle/>
          <a:p>
            <a:pPr algn="l">
              <a:lnSpc>
                <a:spcPts val="3360"/>
              </a:lnSpc>
            </a:pPr>
            <a:r>
              <a:rPr lang="en-US" sz="2400" b="1">
                <a:solidFill>
                  <a:srgbClr val="242622"/>
                </a:solidFill>
                <a:latin typeface="Solway Bold"/>
                <a:ea typeface="Solway Bold"/>
                <a:cs typeface="Solway Bold"/>
                <a:sym typeface="Solway Bold"/>
              </a:rPr>
              <a:t>Results</a:t>
            </a:r>
          </a:p>
        </p:txBody>
      </p:sp>
      <p:sp>
        <p:nvSpPr>
          <p:cNvPr id="13" name="TextBox 13"/>
          <p:cNvSpPr txBox="1"/>
          <p:nvPr/>
        </p:nvSpPr>
        <p:spPr>
          <a:xfrm>
            <a:off x="700162" y="833438"/>
            <a:ext cx="10086411" cy="495300"/>
          </a:xfrm>
          <a:prstGeom prst="rect">
            <a:avLst/>
          </a:prstGeom>
        </p:spPr>
        <p:txBody>
          <a:bodyPr lIns="0" tIns="0" rIns="0" bIns="0" rtlCol="0" anchor="t">
            <a:spAutoFit/>
          </a:bodyPr>
          <a:lstStyle/>
          <a:p>
            <a:pPr algn="l">
              <a:lnSpc>
                <a:spcPts val="3599"/>
              </a:lnSpc>
            </a:pPr>
            <a:r>
              <a:rPr lang="en-US" sz="3999">
                <a:solidFill>
                  <a:srgbClr val="242622"/>
                </a:solidFill>
                <a:latin typeface="Lilita One"/>
                <a:ea typeface="Lilita One"/>
                <a:cs typeface="Lilita One"/>
                <a:sym typeface="Lilita One"/>
              </a:rPr>
              <a:t>3.4/ CNN-LSTM</a:t>
            </a:r>
          </a:p>
        </p:txBody>
      </p:sp>
      <p:sp>
        <p:nvSpPr>
          <p:cNvPr id="14" name="TextBox 14"/>
          <p:cNvSpPr txBox="1"/>
          <p:nvPr/>
        </p:nvSpPr>
        <p:spPr>
          <a:xfrm>
            <a:off x="2135744" y="1946740"/>
            <a:ext cx="14636595" cy="2837925"/>
          </a:xfrm>
          <a:prstGeom prst="rect">
            <a:avLst/>
          </a:prstGeom>
        </p:spPr>
        <p:txBody>
          <a:bodyPr lIns="0" tIns="0" rIns="0" bIns="0" rtlCol="0" anchor="t">
            <a:spAutoFit/>
          </a:bodyPr>
          <a:lstStyle/>
          <a:p>
            <a:pPr algn="just">
              <a:lnSpc>
                <a:spcPts val="2808"/>
              </a:lnSpc>
            </a:pPr>
            <a:r>
              <a:rPr lang="en-US" sz="2400" b="1">
                <a:solidFill>
                  <a:srgbClr val="242622"/>
                </a:solidFill>
                <a:latin typeface="Solway Bold"/>
                <a:ea typeface="Solway Bold"/>
                <a:cs typeface="Solway Bold"/>
                <a:sym typeface="Solway Bold"/>
              </a:rPr>
              <a:t> Loss vs Validation Loss</a:t>
            </a:r>
          </a:p>
          <a:p>
            <a:pPr algn="just">
              <a:lnSpc>
                <a:spcPts val="2808"/>
              </a:lnSpc>
            </a:pPr>
            <a:endParaRPr lang="en-US" sz="2400" b="1">
              <a:solidFill>
                <a:srgbClr val="242622"/>
              </a:solidFill>
              <a:latin typeface="Solway Bold"/>
              <a:ea typeface="Solway Bold"/>
              <a:cs typeface="Solway Bold"/>
              <a:sym typeface="Solway Bold"/>
            </a:endParaRPr>
          </a:p>
          <a:p>
            <a:pPr marL="518162" lvl="1" indent="-259081" algn="just">
              <a:lnSpc>
                <a:spcPts val="2808"/>
              </a:lnSpc>
              <a:buFont typeface="Arial"/>
              <a:buChar char="•"/>
            </a:pPr>
            <a:r>
              <a:rPr lang="en-US" sz="2400">
                <a:solidFill>
                  <a:srgbClr val="242622"/>
                </a:solidFill>
                <a:latin typeface="Solway"/>
                <a:ea typeface="Solway"/>
                <a:cs typeface="Solway"/>
                <a:sym typeface="Solway"/>
              </a:rPr>
              <a:t>Training Loss : The training loss consistently decreases, which is a good sign that the model is learning from the training data and adjusting weights to minimize errors.</a:t>
            </a:r>
          </a:p>
          <a:p>
            <a:pPr marL="518162" lvl="1" indent="-259081" algn="just">
              <a:lnSpc>
                <a:spcPts val="2808"/>
              </a:lnSpc>
              <a:buFont typeface="Arial"/>
              <a:buChar char="•"/>
            </a:pPr>
            <a:r>
              <a:rPr lang="en-US" sz="2400">
                <a:solidFill>
                  <a:srgbClr val="242622"/>
                </a:solidFill>
                <a:latin typeface="Solway"/>
                <a:ea typeface="Solway"/>
                <a:cs typeface="Solway"/>
                <a:sym typeface="Solway"/>
              </a:rPr>
              <a:t>Validation Loss: The validation loss also decreases over time but at a slightly slower rate and it briefly increases around epoch 3 before continuing to decline.</a:t>
            </a:r>
          </a:p>
          <a:p>
            <a:pPr algn="just">
              <a:lnSpc>
                <a:spcPts val="2808"/>
              </a:lnSpc>
            </a:pPr>
            <a:endParaRPr lang="en-US" sz="2400">
              <a:solidFill>
                <a:srgbClr val="242622"/>
              </a:solidFill>
              <a:latin typeface="Solway"/>
              <a:ea typeface="Solway"/>
              <a:cs typeface="Solway"/>
              <a:sym typeface="Solway"/>
            </a:endParaRPr>
          </a:p>
          <a:p>
            <a:pPr algn="just">
              <a:lnSpc>
                <a:spcPts val="2808"/>
              </a:lnSpc>
            </a:pPr>
            <a:endParaRPr lang="en-US" sz="2400">
              <a:solidFill>
                <a:srgbClr val="242622"/>
              </a:solidFill>
              <a:latin typeface="Solway"/>
              <a:ea typeface="Solway"/>
              <a:cs typeface="Solway"/>
              <a:sym typeface="Solway"/>
            </a:endParaRPr>
          </a:p>
        </p:txBody>
      </p:sp>
      <p:sp>
        <p:nvSpPr>
          <p:cNvPr id="15" name="TextBox 15"/>
          <p:cNvSpPr txBox="1"/>
          <p:nvPr/>
        </p:nvSpPr>
        <p:spPr>
          <a:xfrm>
            <a:off x="2746049" y="5185322"/>
            <a:ext cx="7394204" cy="3895146"/>
          </a:xfrm>
          <a:prstGeom prst="rect">
            <a:avLst/>
          </a:prstGeom>
        </p:spPr>
        <p:txBody>
          <a:bodyPr lIns="0" tIns="0" rIns="0" bIns="0" rtlCol="0" anchor="t">
            <a:spAutoFit/>
          </a:bodyPr>
          <a:lstStyle/>
          <a:p>
            <a:pPr algn="just">
              <a:lnSpc>
                <a:spcPts val="2808"/>
              </a:lnSpc>
            </a:pPr>
            <a:r>
              <a:rPr lang="en-US" sz="2400">
                <a:solidFill>
                  <a:srgbClr val="242622"/>
                </a:solidFill>
                <a:latin typeface="Solway"/>
                <a:ea typeface="Solway"/>
                <a:cs typeface="Solway"/>
                <a:sym typeface="Solway"/>
              </a:rPr>
              <a:t>Observations:</a:t>
            </a:r>
          </a:p>
          <a:p>
            <a:pPr marL="518162" lvl="1" indent="-259081" algn="just">
              <a:lnSpc>
                <a:spcPts val="2808"/>
              </a:lnSpc>
              <a:buFont typeface="Arial"/>
              <a:buChar char="•"/>
            </a:pPr>
            <a:r>
              <a:rPr lang="en-US" sz="2400">
                <a:solidFill>
                  <a:srgbClr val="242622"/>
                </a:solidFill>
                <a:latin typeface="Solway"/>
                <a:ea typeface="Solway"/>
                <a:cs typeface="Solway"/>
                <a:sym typeface="Solway"/>
              </a:rPr>
              <a:t>The decrease in both training and validation loss over time is positive, showing that the model is improving.</a:t>
            </a:r>
          </a:p>
          <a:p>
            <a:pPr marL="518162" lvl="1" indent="-259081" algn="just">
              <a:lnSpc>
                <a:spcPts val="2808"/>
              </a:lnSpc>
              <a:buFont typeface="Arial"/>
              <a:buChar char="•"/>
            </a:pPr>
            <a:r>
              <a:rPr lang="en-US" sz="2400">
                <a:solidFill>
                  <a:srgbClr val="242622"/>
                </a:solidFill>
                <a:latin typeface="Solway"/>
                <a:ea typeface="Solway"/>
                <a:cs typeface="Solway"/>
                <a:sym typeface="Solway"/>
              </a:rPr>
              <a:t>However, the initial fluctuation in validation loss could be an early sign of overfitting, and the fact that the validation loss remains higher than the training loss suggests that the model might not be fully capturing the generalizable patterns required for violence detection.</a:t>
            </a:r>
          </a:p>
        </p:txBody>
      </p:sp>
      <p:sp>
        <p:nvSpPr>
          <p:cNvPr id="16" name="TextBox 16"/>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sym typeface="Solway Bold"/>
              </a:rPr>
              <a:t>16</a:t>
            </a:r>
            <a:endParaRPr lang="en-US" sz="3199" b="1">
              <a:solidFill>
                <a:srgbClr val="000000"/>
              </a:solidFill>
              <a:latin typeface="Solway Bold"/>
              <a:ea typeface="Solway Bold"/>
              <a:cs typeface="Solway Bold"/>
              <a:sym typeface="Solway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17259300" y="3400658"/>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852562" y="985838"/>
            <a:ext cx="10086411" cy="463268"/>
          </a:xfrm>
          <a:prstGeom prst="rect">
            <a:avLst/>
          </a:prstGeom>
        </p:spPr>
        <p:txBody>
          <a:bodyPr lIns="0" tIns="0" rIns="0" bIns="0" rtlCol="0" anchor="t">
            <a:spAutoFit/>
          </a:bodyPr>
          <a:lstStyle/>
          <a:p>
            <a:pPr>
              <a:lnSpc>
                <a:spcPts val="3599"/>
              </a:lnSpc>
            </a:pPr>
            <a:r>
              <a:rPr lang="en-US" sz="3950">
                <a:solidFill>
                  <a:srgbClr val="242622"/>
                </a:solidFill>
                <a:latin typeface="Lilita One"/>
                <a:ea typeface="Lilita One"/>
                <a:cs typeface="Lilita One"/>
                <a:sym typeface="Lilita One"/>
              </a:rPr>
              <a:t>3.5/ Video Vision Transformer (</a:t>
            </a:r>
            <a:r>
              <a:rPr lang="en-US" sz="3950" err="1">
                <a:solidFill>
                  <a:srgbClr val="242622"/>
                </a:solidFill>
                <a:latin typeface="Lilita One"/>
                <a:ea typeface="Lilita One"/>
                <a:cs typeface="Lilita One"/>
                <a:sym typeface="Lilita One"/>
              </a:rPr>
              <a:t>ViViT</a:t>
            </a:r>
            <a:r>
              <a:rPr lang="en-US" sz="3950">
                <a:solidFill>
                  <a:srgbClr val="242622"/>
                </a:solidFill>
                <a:latin typeface="Lilita One"/>
                <a:ea typeface="Lilita One"/>
                <a:cs typeface="Lilita One"/>
                <a:sym typeface="Lilita One"/>
              </a:rPr>
              <a:t>)</a:t>
            </a:r>
            <a:endParaRPr lang="en-US" sz="3950">
              <a:solidFill>
                <a:srgbClr val="242622"/>
              </a:solidFill>
              <a:latin typeface="Lilita One"/>
              <a:ea typeface="Lilita One"/>
              <a:cs typeface="Lilita One"/>
            </a:endParaRPr>
          </a:p>
        </p:txBody>
      </p:sp>
      <p:sp>
        <p:nvSpPr>
          <p:cNvPr id="17" name="TextBox 17"/>
          <p:cNvSpPr txBox="1"/>
          <p:nvPr/>
        </p:nvSpPr>
        <p:spPr>
          <a:xfrm>
            <a:off x="729221" y="1513345"/>
            <a:ext cx="17330141" cy="1846659"/>
          </a:xfrm>
          <a:prstGeom prst="rect">
            <a:avLst/>
          </a:prstGeom>
        </p:spPr>
        <p:txBody>
          <a:bodyPr wrap="square" lIns="0" tIns="0" rIns="0" bIns="0" rtlCol="0" anchor="t">
            <a:spAutoFit/>
          </a:bodyPr>
          <a:lstStyle/>
          <a:p>
            <a:r>
              <a:rPr lang="en-US" sz="4000" b="1">
                <a:ea typeface="+mn-lt"/>
                <a:cs typeface="+mn-lt"/>
              </a:rPr>
              <a:t>Introduction Vision Transformers</a:t>
            </a:r>
            <a:endParaRPr lang="en-US" sz="4000">
              <a:latin typeface="Solway"/>
              <a:ea typeface="+mn-lt"/>
              <a:cs typeface="+mn-lt"/>
            </a:endParaRPr>
          </a:p>
          <a:p>
            <a:pPr marL="571500" indent="-571500">
              <a:buFont typeface="Arial"/>
              <a:buChar char="•"/>
            </a:pPr>
            <a:endParaRPr lang="en-US" sz="4000">
              <a:ea typeface="+mn-lt"/>
              <a:cs typeface="+mn-lt"/>
            </a:endParaRPr>
          </a:p>
          <a:p>
            <a:pPr marL="571500" indent="-571500">
              <a:buFont typeface="Arial"/>
              <a:buChar char="•"/>
            </a:pPr>
            <a:endParaRPr lang="en-US" sz="4000">
              <a:solidFill>
                <a:srgbClr val="000000"/>
              </a:solidFill>
              <a:latin typeface="Calibri"/>
              <a:ea typeface="Calibri"/>
              <a:cs typeface="Calibri"/>
            </a:endParaRPr>
          </a:p>
        </p:txBody>
      </p:sp>
      <p:grpSp>
        <p:nvGrpSpPr>
          <p:cNvPr id="21" name="Group 21"/>
          <p:cNvGrpSpPr/>
          <p:nvPr/>
        </p:nvGrpSpPr>
        <p:grpSpPr>
          <a:xfrm>
            <a:off x="2932177" y="-2389258"/>
            <a:ext cx="3284469" cy="328446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sym typeface="Solway Bold"/>
              </a:rPr>
              <a:t>18</a:t>
            </a:r>
            <a:endParaRPr lang="en-US"/>
          </a:p>
        </p:txBody>
      </p:sp>
      <p:sp>
        <p:nvSpPr>
          <p:cNvPr id="9" name="Rectangle: Rounded Corners 8">
            <a:extLst>
              <a:ext uri="{FF2B5EF4-FFF2-40B4-BE49-F238E27FC236}">
                <a16:creationId xmlns:a16="http://schemas.microsoft.com/office/drawing/2014/main" id="{987E8725-96D9-DE2B-4802-CD59DE29C07E}"/>
              </a:ext>
            </a:extLst>
          </p:cNvPr>
          <p:cNvSpPr/>
          <p:nvPr/>
        </p:nvSpPr>
        <p:spPr>
          <a:xfrm>
            <a:off x="11893318" y="1509909"/>
            <a:ext cx="3899177" cy="73697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000">
                <a:ea typeface="Calibri"/>
                <a:cs typeface="Calibri"/>
              </a:rPr>
              <a:t>Step back : Vision Transformers</a:t>
            </a:r>
          </a:p>
        </p:txBody>
      </p:sp>
      <p:pic>
        <p:nvPicPr>
          <p:cNvPr id="13" name="Picture 12">
            <a:extLst>
              <a:ext uri="{FF2B5EF4-FFF2-40B4-BE49-F238E27FC236}">
                <a16:creationId xmlns:a16="http://schemas.microsoft.com/office/drawing/2014/main" id="{0A6FCBA1-C98E-0B79-AC23-AE481308BF76}"/>
              </a:ext>
            </a:extLst>
          </p:cNvPr>
          <p:cNvPicPr>
            <a:picLocks noChangeAspect="1"/>
          </p:cNvPicPr>
          <p:nvPr/>
        </p:nvPicPr>
        <p:blipFill>
          <a:blip r:embed="rId2"/>
          <a:stretch>
            <a:fillRect/>
          </a:stretch>
        </p:blipFill>
        <p:spPr>
          <a:xfrm>
            <a:off x="3898900" y="2435225"/>
            <a:ext cx="10490200" cy="7219950"/>
          </a:xfrm>
          <a:prstGeom prst="rect">
            <a:avLst/>
          </a:prstGeom>
        </p:spPr>
      </p:pic>
      <p:sp>
        <p:nvSpPr>
          <p:cNvPr id="18" name="TextBox 17">
            <a:extLst>
              <a:ext uri="{FF2B5EF4-FFF2-40B4-BE49-F238E27FC236}">
                <a16:creationId xmlns:a16="http://schemas.microsoft.com/office/drawing/2014/main" id="{5CDA4681-3EC9-8335-6084-55E263AF3917}"/>
              </a:ext>
            </a:extLst>
          </p:cNvPr>
          <p:cNvSpPr txBox="1"/>
          <p:nvPr/>
        </p:nvSpPr>
        <p:spPr>
          <a:xfrm>
            <a:off x="254000" y="9728200"/>
            <a:ext cx="5206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hlinkClick r:id="rId3"/>
              </a:rPr>
              <a:t>Google AI blog</a:t>
            </a:r>
            <a:endParaRPr lang="en-US"/>
          </a:p>
        </p:txBody>
      </p:sp>
    </p:spTree>
    <p:extLst>
      <p:ext uri="{BB962C8B-B14F-4D97-AF65-F5344CB8AC3E}">
        <p14:creationId xmlns:p14="http://schemas.microsoft.com/office/powerpoint/2010/main" val="840850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17259300" y="3400658"/>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852562" y="985838"/>
            <a:ext cx="10086411" cy="463268"/>
          </a:xfrm>
          <a:prstGeom prst="rect">
            <a:avLst/>
          </a:prstGeom>
        </p:spPr>
        <p:txBody>
          <a:bodyPr lIns="0" tIns="0" rIns="0" bIns="0" rtlCol="0" anchor="t">
            <a:spAutoFit/>
          </a:bodyPr>
          <a:lstStyle/>
          <a:p>
            <a:pPr>
              <a:lnSpc>
                <a:spcPts val="3599"/>
              </a:lnSpc>
            </a:pPr>
            <a:r>
              <a:rPr lang="en-US" sz="3950">
                <a:solidFill>
                  <a:srgbClr val="242622"/>
                </a:solidFill>
                <a:latin typeface="Lilita One"/>
                <a:ea typeface="Lilita One"/>
                <a:cs typeface="Lilita One"/>
                <a:sym typeface="Lilita One"/>
              </a:rPr>
              <a:t>3.5/ Video Vision Transformer (</a:t>
            </a:r>
            <a:r>
              <a:rPr lang="en-US" sz="3950" err="1">
                <a:solidFill>
                  <a:srgbClr val="242622"/>
                </a:solidFill>
                <a:latin typeface="Lilita One"/>
                <a:ea typeface="Lilita One"/>
                <a:cs typeface="Lilita One"/>
                <a:sym typeface="Lilita One"/>
              </a:rPr>
              <a:t>ViViT</a:t>
            </a:r>
            <a:r>
              <a:rPr lang="en-US" sz="3950">
                <a:solidFill>
                  <a:srgbClr val="242622"/>
                </a:solidFill>
                <a:latin typeface="Lilita One"/>
                <a:ea typeface="Lilita One"/>
                <a:cs typeface="Lilita One"/>
                <a:sym typeface="Lilita One"/>
              </a:rPr>
              <a:t>)</a:t>
            </a:r>
            <a:endParaRPr lang="en-US" sz="3950">
              <a:solidFill>
                <a:srgbClr val="242622"/>
              </a:solidFill>
              <a:latin typeface="Lilita One"/>
              <a:ea typeface="Lilita One"/>
              <a:cs typeface="Lilita One"/>
            </a:endParaRPr>
          </a:p>
        </p:txBody>
      </p:sp>
      <p:sp>
        <p:nvSpPr>
          <p:cNvPr id="17" name="TextBox 17"/>
          <p:cNvSpPr txBox="1"/>
          <p:nvPr/>
        </p:nvSpPr>
        <p:spPr>
          <a:xfrm>
            <a:off x="1753159" y="1608595"/>
            <a:ext cx="17330141" cy="1661993"/>
          </a:xfrm>
          <a:prstGeom prst="rect">
            <a:avLst/>
          </a:prstGeom>
        </p:spPr>
        <p:txBody>
          <a:bodyPr wrap="square" lIns="0" tIns="0" rIns="0" bIns="0" rtlCol="0" anchor="t">
            <a:spAutoFit/>
          </a:bodyPr>
          <a:lstStyle/>
          <a:p>
            <a:r>
              <a:rPr lang="en-US" sz="2800" b="1">
                <a:latin typeface="Calibri"/>
                <a:ea typeface="+mn-lt"/>
                <a:cs typeface="+mn-lt"/>
              </a:rPr>
              <a:t>Introduction</a:t>
            </a:r>
            <a:r>
              <a:rPr lang="en-US" sz="2800" b="1">
                <a:ea typeface="+mn-lt"/>
                <a:cs typeface="+mn-lt"/>
              </a:rPr>
              <a:t> Vision Transformers</a:t>
            </a:r>
            <a:endParaRPr lang="en-US" sz="2800">
              <a:latin typeface="Solway"/>
              <a:ea typeface="+mn-lt"/>
              <a:cs typeface="+mn-lt"/>
            </a:endParaRPr>
          </a:p>
          <a:p>
            <a:pPr marL="571500" indent="-571500">
              <a:buFont typeface="Arial"/>
              <a:buChar char="•"/>
            </a:pPr>
            <a:endParaRPr lang="en-US" sz="4000">
              <a:ea typeface="+mn-lt"/>
              <a:cs typeface="+mn-lt"/>
            </a:endParaRPr>
          </a:p>
          <a:p>
            <a:pPr marL="571500" indent="-571500">
              <a:buFont typeface="Arial"/>
              <a:buChar char="•"/>
            </a:pPr>
            <a:endParaRPr lang="en-US" sz="4000">
              <a:solidFill>
                <a:srgbClr val="000000"/>
              </a:solidFill>
              <a:latin typeface="Calibri"/>
              <a:ea typeface="Calibri"/>
              <a:cs typeface="Calibri"/>
            </a:endParaRPr>
          </a:p>
        </p:txBody>
      </p:sp>
      <p:grpSp>
        <p:nvGrpSpPr>
          <p:cNvPr id="21" name="Group 21"/>
          <p:cNvGrpSpPr/>
          <p:nvPr/>
        </p:nvGrpSpPr>
        <p:grpSpPr>
          <a:xfrm>
            <a:off x="2932177" y="-2389258"/>
            <a:ext cx="3284469" cy="328446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sym typeface="Solway Bold"/>
              </a:rPr>
              <a:t>19</a:t>
            </a:r>
            <a:endParaRPr lang="en-US" sz="3199" b="1">
              <a:solidFill>
                <a:srgbClr val="000000"/>
              </a:solidFill>
              <a:latin typeface="Solway Bold"/>
              <a:ea typeface="Solway Bold"/>
              <a:cs typeface="Solway Bold"/>
              <a:sym typeface="Solway Bold"/>
            </a:endParaRPr>
          </a:p>
        </p:txBody>
      </p:sp>
      <p:pic>
        <p:nvPicPr>
          <p:cNvPr id="5" name="Picture 4" descr="A diagram of a transformer&#10;&#10;Description automatically generated">
            <a:extLst>
              <a:ext uri="{FF2B5EF4-FFF2-40B4-BE49-F238E27FC236}">
                <a16:creationId xmlns:a16="http://schemas.microsoft.com/office/drawing/2014/main" id="{FB0BC704-9EAF-77FE-9A92-96882506F63D}"/>
              </a:ext>
            </a:extLst>
          </p:cNvPr>
          <p:cNvPicPr>
            <a:picLocks noChangeAspect="1"/>
          </p:cNvPicPr>
          <p:nvPr/>
        </p:nvPicPr>
        <p:blipFill>
          <a:blip r:embed="rId2"/>
          <a:stretch>
            <a:fillRect/>
          </a:stretch>
        </p:blipFill>
        <p:spPr>
          <a:xfrm>
            <a:off x="2486442" y="2440764"/>
            <a:ext cx="13306773" cy="7207575"/>
          </a:xfrm>
          <a:prstGeom prst="rect">
            <a:avLst/>
          </a:prstGeom>
        </p:spPr>
      </p:pic>
      <p:sp>
        <p:nvSpPr>
          <p:cNvPr id="9" name="Rectangle: Rounded Corners 8">
            <a:extLst>
              <a:ext uri="{FF2B5EF4-FFF2-40B4-BE49-F238E27FC236}">
                <a16:creationId xmlns:a16="http://schemas.microsoft.com/office/drawing/2014/main" id="{987E8725-96D9-DE2B-4802-CD59DE29C07E}"/>
              </a:ext>
            </a:extLst>
          </p:cNvPr>
          <p:cNvSpPr/>
          <p:nvPr/>
        </p:nvSpPr>
        <p:spPr>
          <a:xfrm>
            <a:off x="11893318" y="1462285"/>
            <a:ext cx="3541990" cy="78459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en-US" sz="2400">
                <a:latin typeface="Solway"/>
                <a:ea typeface="Calibri"/>
                <a:cs typeface="Calibri"/>
              </a:rPr>
              <a:t>Step back :                      Vision Transformers</a:t>
            </a:r>
          </a:p>
        </p:txBody>
      </p:sp>
      <p:sp>
        <p:nvSpPr>
          <p:cNvPr id="14" name="TextBox 13">
            <a:extLst>
              <a:ext uri="{FF2B5EF4-FFF2-40B4-BE49-F238E27FC236}">
                <a16:creationId xmlns:a16="http://schemas.microsoft.com/office/drawing/2014/main" id="{32854FE5-71C5-BF39-2100-D462E25C6DB0}"/>
              </a:ext>
            </a:extLst>
          </p:cNvPr>
          <p:cNvSpPr txBox="1"/>
          <p:nvPr/>
        </p:nvSpPr>
        <p:spPr>
          <a:xfrm>
            <a:off x="388787" y="973719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rgbClr val="0000FF"/>
                </a:solidFill>
                <a:ea typeface="Calibri"/>
                <a:cs typeface="Calibri"/>
                <a:hlinkClick r:id="rId3"/>
              </a:rPr>
              <a:t>Google AI blog</a:t>
            </a:r>
            <a:r>
              <a:rPr lang="en-US">
                <a:ea typeface="Calibri"/>
                <a:cs typeface="Calibri"/>
              </a:rPr>
              <a:t>​</a:t>
            </a:r>
            <a:endParaRPr lang="en-US"/>
          </a:p>
        </p:txBody>
      </p:sp>
      <p:sp>
        <p:nvSpPr>
          <p:cNvPr id="16" name="Freeform 13">
            <a:extLst>
              <a:ext uri="{FF2B5EF4-FFF2-40B4-BE49-F238E27FC236}">
                <a16:creationId xmlns:a16="http://schemas.microsoft.com/office/drawing/2014/main" id="{A37E7F9E-841C-8D42-ABA8-9432317884D6}"/>
              </a:ext>
            </a:extLst>
          </p:cNvPr>
          <p:cNvSpPr/>
          <p:nvPr/>
        </p:nvSpPr>
        <p:spPr>
          <a:xfrm>
            <a:off x="1176377" y="1614231"/>
            <a:ext cx="435414" cy="435414"/>
          </a:xfrm>
          <a:custGeom>
            <a:avLst/>
            <a:gdLst/>
            <a:ahLst/>
            <a:cxnLst/>
            <a:rect l="l" t="t" r="r" b="b"/>
            <a:pathLst>
              <a:path w="435414" h="435414">
                <a:moveTo>
                  <a:pt x="0" y="0"/>
                </a:moveTo>
                <a:lnTo>
                  <a:pt x="435414" y="0"/>
                </a:lnTo>
                <a:lnTo>
                  <a:pt x="435414" y="435414"/>
                </a:lnTo>
                <a:lnTo>
                  <a:pt x="0" y="435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Tree>
    <p:extLst>
      <p:ext uri="{BB962C8B-B14F-4D97-AF65-F5344CB8AC3E}">
        <p14:creationId xmlns:p14="http://schemas.microsoft.com/office/powerpoint/2010/main" val="4084377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384151" cy="13841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632270">
            <a:off x="16114" y="1590285"/>
            <a:ext cx="5052236" cy="13480390"/>
          </a:xfrm>
          <a:custGeom>
            <a:avLst/>
            <a:gdLst/>
            <a:ahLst/>
            <a:cxnLst/>
            <a:rect l="l" t="t" r="r" b="b"/>
            <a:pathLst>
              <a:path w="5052236" h="13480390">
                <a:moveTo>
                  <a:pt x="0" y="0"/>
                </a:moveTo>
                <a:lnTo>
                  <a:pt x="5052236" y="0"/>
                </a:lnTo>
                <a:lnTo>
                  <a:pt x="5052236" y="13480389"/>
                </a:lnTo>
                <a:lnTo>
                  <a:pt x="0" y="134803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nvGrpSpPr>
          <p:cNvPr id="6" name="Group 6"/>
          <p:cNvGrpSpPr/>
          <p:nvPr/>
        </p:nvGrpSpPr>
        <p:grpSpPr>
          <a:xfrm>
            <a:off x="5428866" y="3138187"/>
            <a:ext cx="8832129" cy="911713"/>
            <a:chOff x="0" y="0"/>
            <a:chExt cx="2751162" cy="283994"/>
          </a:xfrm>
        </p:grpSpPr>
        <p:sp>
          <p:nvSpPr>
            <p:cNvPr id="7" name="Freeform 7"/>
            <p:cNvSpPr/>
            <p:nvPr/>
          </p:nvSpPr>
          <p:spPr>
            <a:xfrm>
              <a:off x="0" y="0"/>
              <a:ext cx="2751162" cy="283994"/>
            </a:xfrm>
            <a:custGeom>
              <a:avLst/>
              <a:gdLst/>
              <a:ahLst/>
              <a:cxnLst/>
              <a:rect l="l" t="t" r="r" b="b"/>
              <a:pathLst>
                <a:path w="2751162" h="283994">
                  <a:moveTo>
                    <a:pt x="43828" y="0"/>
                  </a:moveTo>
                  <a:lnTo>
                    <a:pt x="2707334" y="0"/>
                  </a:lnTo>
                  <a:cubicBezTo>
                    <a:pt x="2718958" y="0"/>
                    <a:pt x="2730106" y="4618"/>
                    <a:pt x="2738325" y="12837"/>
                  </a:cubicBezTo>
                  <a:cubicBezTo>
                    <a:pt x="2746545" y="21056"/>
                    <a:pt x="2751162" y="32204"/>
                    <a:pt x="2751162" y="43828"/>
                  </a:cubicBezTo>
                  <a:lnTo>
                    <a:pt x="2751162" y="240166"/>
                  </a:lnTo>
                  <a:cubicBezTo>
                    <a:pt x="2751162" y="264371"/>
                    <a:pt x="2731540" y="283994"/>
                    <a:pt x="2707334" y="283994"/>
                  </a:cubicBezTo>
                  <a:lnTo>
                    <a:pt x="43828" y="283994"/>
                  </a:lnTo>
                  <a:cubicBezTo>
                    <a:pt x="19623" y="283994"/>
                    <a:pt x="0" y="264371"/>
                    <a:pt x="0" y="240166"/>
                  </a:cubicBezTo>
                  <a:lnTo>
                    <a:pt x="0" y="43828"/>
                  </a:lnTo>
                  <a:cubicBezTo>
                    <a:pt x="0" y="19623"/>
                    <a:pt x="19623" y="0"/>
                    <a:pt x="43828" y="0"/>
                  </a:cubicBezTo>
                  <a:close/>
                </a:path>
              </a:pathLst>
            </a:custGeom>
            <a:solidFill>
              <a:srgbClr val="4C6C36"/>
            </a:solidFill>
          </p:spPr>
          <p:txBody>
            <a:bodyPr/>
            <a:lstStyle/>
            <a:p>
              <a:endParaRPr lang="en-TW"/>
            </a:p>
          </p:txBody>
        </p:sp>
        <p:sp>
          <p:nvSpPr>
            <p:cNvPr id="8" name="TextBox 8"/>
            <p:cNvSpPr txBox="1"/>
            <p:nvPr/>
          </p:nvSpPr>
          <p:spPr>
            <a:xfrm>
              <a:off x="0" y="57150"/>
              <a:ext cx="2751162" cy="226844"/>
            </a:xfrm>
            <a:prstGeom prst="rect">
              <a:avLst/>
            </a:prstGeom>
          </p:spPr>
          <p:txBody>
            <a:bodyPr lIns="50800" tIns="50800" rIns="50800" bIns="50800" rtlCol="0" anchor="ctr"/>
            <a:lstStyle/>
            <a:p>
              <a:pPr algn="ctr">
                <a:lnSpc>
                  <a:spcPts val="2999"/>
                </a:lnSpc>
              </a:pPr>
              <a:endParaRPr/>
            </a:p>
          </p:txBody>
        </p:sp>
      </p:grpSp>
      <p:grpSp>
        <p:nvGrpSpPr>
          <p:cNvPr id="9" name="Group 9"/>
          <p:cNvGrpSpPr/>
          <p:nvPr/>
        </p:nvGrpSpPr>
        <p:grpSpPr>
          <a:xfrm>
            <a:off x="4277221" y="3138187"/>
            <a:ext cx="1855566" cy="911713"/>
            <a:chOff x="0" y="0"/>
            <a:chExt cx="577999" cy="283994"/>
          </a:xfrm>
        </p:grpSpPr>
        <p:sp>
          <p:nvSpPr>
            <p:cNvPr id="10" name="Freeform 10"/>
            <p:cNvSpPr/>
            <p:nvPr/>
          </p:nvSpPr>
          <p:spPr>
            <a:xfrm>
              <a:off x="0" y="0"/>
              <a:ext cx="577999" cy="283994"/>
            </a:xfrm>
            <a:custGeom>
              <a:avLst/>
              <a:gdLst/>
              <a:ahLst/>
              <a:cxnLst/>
              <a:rect l="l" t="t" r="r" b="b"/>
              <a:pathLst>
                <a:path w="577999" h="283994">
                  <a:moveTo>
                    <a:pt x="141997" y="0"/>
                  </a:moveTo>
                  <a:lnTo>
                    <a:pt x="436002" y="0"/>
                  </a:lnTo>
                  <a:cubicBezTo>
                    <a:pt x="473662" y="0"/>
                    <a:pt x="509780" y="14960"/>
                    <a:pt x="536409" y="41590"/>
                  </a:cubicBezTo>
                  <a:cubicBezTo>
                    <a:pt x="563039" y="68220"/>
                    <a:pt x="577999" y="104337"/>
                    <a:pt x="577999" y="141997"/>
                  </a:cubicBezTo>
                  <a:lnTo>
                    <a:pt x="577999" y="141997"/>
                  </a:lnTo>
                  <a:cubicBezTo>
                    <a:pt x="577999" y="179657"/>
                    <a:pt x="563039" y="215774"/>
                    <a:pt x="536409" y="242404"/>
                  </a:cubicBezTo>
                  <a:cubicBezTo>
                    <a:pt x="509780" y="269033"/>
                    <a:pt x="473662" y="283994"/>
                    <a:pt x="436002" y="283994"/>
                  </a:cubicBezTo>
                  <a:lnTo>
                    <a:pt x="141997" y="283994"/>
                  </a:lnTo>
                  <a:cubicBezTo>
                    <a:pt x="104337" y="283994"/>
                    <a:pt x="68220" y="269033"/>
                    <a:pt x="41590" y="242404"/>
                  </a:cubicBezTo>
                  <a:cubicBezTo>
                    <a:pt x="14960" y="215774"/>
                    <a:pt x="0" y="179657"/>
                    <a:pt x="0" y="141997"/>
                  </a:cubicBezTo>
                  <a:lnTo>
                    <a:pt x="0" y="141997"/>
                  </a:lnTo>
                  <a:cubicBezTo>
                    <a:pt x="0" y="104337"/>
                    <a:pt x="14960" y="68220"/>
                    <a:pt x="41590" y="41590"/>
                  </a:cubicBezTo>
                  <a:cubicBezTo>
                    <a:pt x="68220" y="14960"/>
                    <a:pt x="104337" y="0"/>
                    <a:pt x="141997" y="0"/>
                  </a:cubicBezTo>
                  <a:close/>
                </a:path>
              </a:pathLst>
            </a:custGeom>
            <a:solidFill>
              <a:srgbClr val="EDBD3A"/>
            </a:solidFill>
          </p:spPr>
          <p:txBody>
            <a:bodyPr/>
            <a:lstStyle/>
            <a:p>
              <a:endParaRPr lang="en-TW"/>
            </a:p>
          </p:txBody>
        </p:sp>
        <p:sp>
          <p:nvSpPr>
            <p:cNvPr id="11" name="TextBox 11"/>
            <p:cNvSpPr txBox="1"/>
            <p:nvPr/>
          </p:nvSpPr>
          <p:spPr>
            <a:xfrm>
              <a:off x="0" y="57150"/>
              <a:ext cx="577999" cy="226844"/>
            </a:xfrm>
            <a:prstGeom prst="rect">
              <a:avLst/>
            </a:prstGeom>
          </p:spPr>
          <p:txBody>
            <a:bodyPr lIns="50800" tIns="50800" rIns="50800" bIns="50800" rtlCol="0" anchor="ctr"/>
            <a:lstStyle/>
            <a:p>
              <a:pPr algn="ctr">
                <a:lnSpc>
                  <a:spcPts val="2999"/>
                </a:lnSpc>
              </a:pPr>
              <a:r>
                <a:rPr lang="en-US" sz="2999">
                  <a:solidFill>
                    <a:srgbClr val="FFFFFF"/>
                  </a:solidFill>
                  <a:latin typeface="Solway"/>
                  <a:ea typeface="Solway"/>
                  <a:cs typeface="Solway"/>
                  <a:sym typeface="Solway"/>
                </a:rPr>
                <a:t>1</a:t>
              </a:r>
            </a:p>
          </p:txBody>
        </p:sp>
      </p:grpSp>
      <p:grpSp>
        <p:nvGrpSpPr>
          <p:cNvPr id="12" name="Group 12"/>
          <p:cNvGrpSpPr/>
          <p:nvPr/>
        </p:nvGrpSpPr>
        <p:grpSpPr>
          <a:xfrm>
            <a:off x="5428866" y="4122745"/>
            <a:ext cx="8832129" cy="911713"/>
            <a:chOff x="0" y="0"/>
            <a:chExt cx="2751162" cy="283994"/>
          </a:xfrm>
        </p:grpSpPr>
        <p:sp>
          <p:nvSpPr>
            <p:cNvPr id="13" name="Freeform 13"/>
            <p:cNvSpPr/>
            <p:nvPr/>
          </p:nvSpPr>
          <p:spPr>
            <a:xfrm>
              <a:off x="0" y="0"/>
              <a:ext cx="2751162" cy="283994"/>
            </a:xfrm>
            <a:custGeom>
              <a:avLst/>
              <a:gdLst/>
              <a:ahLst/>
              <a:cxnLst/>
              <a:rect l="l" t="t" r="r" b="b"/>
              <a:pathLst>
                <a:path w="2751162" h="283994">
                  <a:moveTo>
                    <a:pt x="43828" y="0"/>
                  </a:moveTo>
                  <a:lnTo>
                    <a:pt x="2707334" y="0"/>
                  </a:lnTo>
                  <a:cubicBezTo>
                    <a:pt x="2718958" y="0"/>
                    <a:pt x="2730106" y="4618"/>
                    <a:pt x="2738325" y="12837"/>
                  </a:cubicBezTo>
                  <a:cubicBezTo>
                    <a:pt x="2746545" y="21056"/>
                    <a:pt x="2751162" y="32204"/>
                    <a:pt x="2751162" y="43828"/>
                  </a:cubicBezTo>
                  <a:lnTo>
                    <a:pt x="2751162" y="240166"/>
                  </a:lnTo>
                  <a:cubicBezTo>
                    <a:pt x="2751162" y="264371"/>
                    <a:pt x="2731540" y="283994"/>
                    <a:pt x="2707334" y="283994"/>
                  </a:cubicBezTo>
                  <a:lnTo>
                    <a:pt x="43828" y="283994"/>
                  </a:lnTo>
                  <a:cubicBezTo>
                    <a:pt x="19623" y="283994"/>
                    <a:pt x="0" y="264371"/>
                    <a:pt x="0" y="240166"/>
                  </a:cubicBezTo>
                  <a:lnTo>
                    <a:pt x="0" y="43828"/>
                  </a:lnTo>
                  <a:cubicBezTo>
                    <a:pt x="0" y="19623"/>
                    <a:pt x="19623" y="0"/>
                    <a:pt x="43828" y="0"/>
                  </a:cubicBezTo>
                  <a:close/>
                </a:path>
              </a:pathLst>
            </a:custGeom>
            <a:solidFill>
              <a:srgbClr val="4C6C36"/>
            </a:solidFill>
          </p:spPr>
          <p:txBody>
            <a:bodyPr/>
            <a:lstStyle/>
            <a:p>
              <a:endParaRPr lang="en-TW"/>
            </a:p>
          </p:txBody>
        </p:sp>
        <p:sp>
          <p:nvSpPr>
            <p:cNvPr id="14" name="TextBox 14"/>
            <p:cNvSpPr txBox="1"/>
            <p:nvPr/>
          </p:nvSpPr>
          <p:spPr>
            <a:xfrm>
              <a:off x="0" y="57150"/>
              <a:ext cx="2751162" cy="226844"/>
            </a:xfrm>
            <a:prstGeom prst="rect">
              <a:avLst/>
            </a:prstGeom>
          </p:spPr>
          <p:txBody>
            <a:bodyPr lIns="50800" tIns="50800" rIns="50800" bIns="50800" rtlCol="0" anchor="ctr"/>
            <a:lstStyle/>
            <a:p>
              <a:pPr algn="ctr">
                <a:lnSpc>
                  <a:spcPts val="2999"/>
                </a:lnSpc>
              </a:pPr>
              <a:endParaRPr/>
            </a:p>
          </p:txBody>
        </p:sp>
      </p:grpSp>
      <p:grpSp>
        <p:nvGrpSpPr>
          <p:cNvPr id="15" name="Group 15"/>
          <p:cNvGrpSpPr/>
          <p:nvPr/>
        </p:nvGrpSpPr>
        <p:grpSpPr>
          <a:xfrm>
            <a:off x="4277221" y="4122745"/>
            <a:ext cx="1855566" cy="911713"/>
            <a:chOff x="0" y="0"/>
            <a:chExt cx="577999" cy="283994"/>
          </a:xfrm>
        </p:grpSpPr>
        <p:sp>
          <p:nvSpPr>
            <p:cNvPr id="16" name="Freeform 16"/>
            <p:cNvSpPr/>
            <p:nvPr/>
          </p:nvSpPr>
          <p:spPr>
            <a:xfrm>
              <a:off x="0" y="0"/>
              <a:ext cx="577999" cy="283994"/>
            </a:xfrm>
            <a:custGeom>
              <a:avLst/>
              <a:gdLst/>
              <a:ahLst/>
              <a:cxnLst/>
              <a:rect l="l" t="t" r="r" b="b"/>
              <a:pathLst>
                <a:path w="577999" h="283994">
                  <a:moveTo>
                    <a:pt x="141997" y="0"/>
                  </a:moveTo>
                  <a:lnTo>
                    <a:pt x="436002" y="0"/>
                  </a:lnTo>
                  <a:cubicBezTo>
                    <a:pt x="473662" y="0"/>
                    <a:pt x="509780" y="14960"/>
                    <a:pt x="536409" y="41590"/>
                  </a:cubicBezTo>
                  <a:cubicBezTo>
                    <a:pt x="563039" y="68220"/>
                    <a:pt x="577999" y="104337"/>
                    <a:pt x="577999" y="141997"/>
                  </a:cubicBezTo>
                  <a:lnTo>
                    <a:pt x="577999" y="141997"/>
                  </a:lnTo>
                  <a:cubicBezTo>
                    <a:pt x="577999" y="179657"/>
                    <a:pt x="563039" y="215774"/>
                    <a:pt x="536409" y="242404"/>
                  </a:cubicBezTo>
                  <a:cubicBezTo>
                    <a:pt x="509780" y="269033"/>
                    <a:pt x="473662" y="283994"/>
                    <a:pt x="436002" y="283994"/>
                  </a:cubicBezTo>
                  <a:lnTo>
                    <a:pt x="141997" y="283994"/>
                  </a:lnTo>
                  <a:cubicBezTo>
                    <a:pt x="104337" y="283994"/>
                    <a:pt x="68220" y="269033"/>
                    <a:pt x="41590" y="242404"/>
                  </a:cubicBezTo>
                  <a:cubicBezTo>
                    <a:pt x="14960" y="215774"/>
                    <a:pt x="0" y="179657"/>
                    <a:pt x="0" y="141997"/>
                  </a:cubicBezTo>
                  <a:lnTo>
                    <a:pt x="0" y="141997"/>
                  </a:lnTo>
                  <a:cubicBezTo>
                    <a:pt x="0" y="104337"/>
                    <a:pt x="14960" y="68220"/>
                    <a:pt x="41590" y="41590"/>
                  </a:cubicBezTo>
                  <a:cubicBezTo>
                    <a:pt x="68220" y="14960"/>
                    <a:pt x="104337" y="0"/>
                    <a:pt x="141997" y="0"/>
                  </a:cubicBezTo>
                  <a:close/>
                </a:path>
              </a:pathLst>
            </a:custGeom>
            <a:solidFill>
              <a:srgbClr val="EDBD3A"/>
            </a:solidFill>
          </p:spPr>
          <p:txBody>
            <a:bodyPr/>
            <a:lstStyle/>
            <a:p>
              <a:endParaRPr lang="en-TW"/>
            </a:p>
          </p:txBody>
        </p:sp>
        <p:sp>
          <p:nvSpPr>
            <p:cNvPr id="17" name="TextBox 17"/>
            <p:cNvSpPr txBox="1"/>
            <p:nvPr/>
          </p:nvSpPr>
          <p:spPr>
            <a:xfrm>
              <a:off x="0" y="57150"/>
              <a:ext cx="577999" cy="226844"/>
            </a:xfrm>
            <a:prstGeom prst="rect">
              <a:avLst/>
            </a:prstGeom>
          </p:spPr>
          <p:txBody>
            <a:bodyPr lIns="50800" tIns="50800" rIns="50800" bIns="50800" rtlCol="0" anchor="ctr"/>
            <a:lstStyle/>
            <a:p>
              <a:pPr algn="ctr">
                <a:lnSpc>
                  <a:spcPts val="2999"/>
                </a:lnSpc>
              </a:pPr>
              <a:r>
                <a:rPr lang="en-US" sz="2999">
                  <a:solidFill>
                    <a:srgbClr val="FFFFFF"/>
                  </a:solidFill>
                  <a:latin typeface="Solway"/>
                  <a:ea typeface="Solway"/>
                  <a:cs typeface="Solway"/>
                  <a:sym typeface="Solway"/>
                </a:rPr>
                <a:t>2</a:t>
              </a:r>
            </a:p>
          </p:txBody>
        </p:sp>
      </p:grpSp>
      <p:grpSp>
        <p:nvGrpSpPr>
          <p:cNvPr id="18" name="Group 18"/>
          <p:cNvGrpSpPr/>
          <p:nvPr/>
        </p:nvGrpSpPr>
        <p:grpSpPr>
          <a:xfrm>
            <a:off x="5428866" y="5107303"/>
            <a:ext cx="8832129" cy="911713"/>
            <a:chOff x="0" y="0"/>
            <a:chExt cx="2751162" cy="283994"/>
          </a:xfrm>
        </p:grpSpPr>
        <p:sp>
          <p:nvSpPr>
            <p:cNvPr id="19" name="Freeform 19"/>
            <p:cNvSpPr/>
            <p:nvPr/>
          </p:nvSpPr>
          <p:spPr>
            <a:xfrm>
              <a:off x="0" y="0"/>
              <a:ext cx="2751162" cy="283994"/>
            </a:xfrm>
            <a:custGeom>
              <a:avLst/>
              <a:gdLst/>
              <a:ahLst/>
              <a:cxnLst/>
              <a:rect l="l" t="t" r="r" b="b"/>
              <a:pathLst>
                <a:path w="2751162" h="283994">
                  <a:moveTo>
                    <a:pt x="43828" y="0"/>
                  </a:moveTo>
                  <a:lnTo>
                    <a:pt x="2707334" y="0"/>
                  </a:lnTo>
                  <a:cubicBezTo>
                    <a:pt x="2718958" y="0"/>
                    <a:pt x="2730106" y="4618"/>
                    <a:pt x="2738325" y="12837"/>
                  </a:cubicBezTo>
                  <a:cubicBezTo>
                    <a:pt x="2746545" y="21056"/>
                    <a:pt x="2751162" y="32204"/>
                    <a:pt x="2751162" y="43828"/>
                  </a:cubicBezTo>
                  <a:lnTo>
                    <a:pt x="2751162" y="240166"/>
                  </a:lnTo>
                  <a:cubicBezTo>
                    <a:pt x="2751162" y="264371"/>
                    <a:pt x="2731540" y="283994"/>
                    <a:pt x="2707334" y="283994"/>
                  </a:cubicBezTo>
                  <a:lnTo>
                    <a:pt x="43828" y="283994"/>
                  </a:lnTo>
                  <a:cubicBezTo>
                    <a:pt x="19623" y="283994"/>
                    <a:pt x="0" y="264371"/>
                    <a:pt x="0" y="240166"/>
                  </a:cubicBezTo>
                  <a:lnTo>
                    <a:pt x="0" y="43828"/>
                  </a:lnTo>
                  <a:cubicBezTo>
                    <a:pt x="0" y="19623"/>
                    <a:pt x="19623" y="0"/>
                    <a:pt x="43828" y="0"/>
                  </a:cubicBezTo>
                  <a:close/>
                </a:path>
              </a:pathLst>
            </a:custGeom>
            <a:solidFill>
              <a:srgbClr val="4C6C36"/>
            </a:solidFill>
          </p:spPr>
          <p:txBody>
            <a:bodyPr/>
            <a:lstStyle/>
            <a:p>
              <a:endParaRPr lang="en-TW"/>
            </a:p>
          </p:txBody>
        </p:sp>
        <p:sp>
          <p:nvSpPr>
            <p:cNvPr id="20" name="TextBox 20"/>
            <p:cNvSpPr txBox="1"/>
            <p:nvPr/>
          </p:nvSpPr>
          <p:spPr>
            <a:xfrm>
              <a:off x="0" y="57150"/>
              <a:ext cx="2751162" cy="226844"/>
            </a:xfrm>
            <a:prstGeom prst="rect">
              <a:avLst/>
            </a:prstGeom>
          </p:spPr>
          <p:txBody>
            <a:bodyPr lIns="50800" tIns="50800" rIns="50800" bIns="50800" rtlCol="0" anchor="ctr"/>
            <a:lstStyle/>
            <a:p>
              <a:pPr algn="ctr">
                <a:lnSpc>
                  <a:spcPts val="2999"/>
                </a:lnSpc>
              </a:pPr>
              <a:endParaRPr/>
            </a:p>
          </p:txBody>
        </p:sp>
      </p:grpSp>
      <p:grpSp>
        <p:nvGrpSpPr>
          <p:cNvPr id="21" name="Group 21"/>
          <p:cNvGrpSpPr/>
          <p:nvPr/>
        </p:nvGrpSpPr>
        <p:grpSpPr>
          <a:xfrm>
            <a:off x="4277221" y="5107303"/>
            <a:ext cx="1855566" cy="911713"/>
            <a:chOff x="0" y="0"/>
            <a:chExt cx="577999" cy="283994"/>
          </a:xfrm>
        </p:grpSpPr>
        <p:sp>
          <p:nvSpPr>
            <p:cNvPr id="22" name="Freeform 22"/>
            <p:cNvSpPr/>
            <p:nvPr/>
          </p:nvSpPr>
          <p:spPr>
            <a:xfrm>
              <a:off x="0" y="0"/>
              <a:ext cx="577999" cy="283994"/>
            </a:xfrm>
            <a:custGeom>
              <a:avLst/>
              <a:gdLst/>
              <a:ahLst/>
              <a:cxnLst/>
              <a:rect l="l" t="t" r="r" b="b"/>
              <a:pathLst>
                <a:path w="577999" h="283994">
                  <a:moveTo>
                    <a:pt x="141997" y="0"/>
                  </a:moveTo>
                  <a:lnTo>
                    <a:pt x="436002" y="0"/>
                  </a:lnTo>
                  <a:cubicBezTo>
                    <a:pt x="473662" y="0"/>
                    <a:pt x="509780" y="14960"/>
                    <a:pt x="536409" y="41590"/>
                  </a:cubicBezTo>
                  <a:cubicBezTo>
                    <a:pt x="563039" y="68220"/>
                    <a:pt x="577999" y="104337"/>
                    <a:pt x="577999" y="141997"/>
                  </a:cubicBezTo>
                  <a:lnTo>
                    <a:pt x="577999" y="141997"/>
                  </a:lnTo>
                  <a:cubicBezTo>
                    <a:pt x="577999" y="179657"/>
                    <a:pt x="563039" y="215774"/>
                    <a:pt x="536409" y="242404"/>
                  </a:cubicBezTo>
                  <a:cubicBezTo>
                    <a:pt x="509780" y="269033"/>
                    <a:pt x="473662" y="283994"/>
                    <a:pt x="436002" y="283994"/>
                  </a:cubicBezTo>
                  <a:lnTo>
                    <a:pt x="141997" y="283994"/>
                  </a:lnTo>
                  <a:cubicBezTo>
                    <a:pt x="104337" y="283994"/>
                    <a:pt x="68220" y="269033"/>
                    <a:pt x="41590" y="242404"/>
                  </a:cubicBezTo>
                  <a:cubicBezTo>
                    <a:pt x="14960" y="215774"/>
                    <a:pt x="0" y="179657"/>
                    <a:pt x="0" y="141997"/>
                  </a:cubicBezTo>
                  <a:lnTo>
                    <a:pt x="0" y="141997"/>
                  </a:lnTo>
                  <a:cubicBezTo>
                    <a:pt x="0" y="104337"/>
                    <a:pt x="14960" y="68220"/>
                    <a:pt x="41590" y="41590"/>
                  </a:cubicBezTo>
                  <a:cubicBezTo>
                    <a:pt x="68220" y="14960"/>
                    <a:pt x="104337" y="0"/>
                    <a:pt x="141997" y="0"/>
                  </a:cubicBezTo>
                  <a:close/>
                </a:path>
              </a:pathLst>
            </a:custGeom>
            <a:solidFill>
              <a:srgbClr val="EDBD3A"/>
            </a:solidFill>
          </p:spPr>
          <p:txBody>
            <a:bodyPr/>
            <a:lstStyle/>
            <a:p>
              <a:endParaRPr lang="en-TW"/>
            </a:p>
          </p:txBody>
        </p:sp>
        <p:sp>
          <p:nvSpPr>
            <p:cNvPr id="23" name="TextBox 23"/>
            <p:cNvSpPr txBox="1"/>
            <p:nvPr/>
          </p:nvSpPr>
          <p:spPr>
            <a:xfrm>
              <a:off x="0" y="57150"/>
              <a:ext cx="577999" cy="226844"/>
            </a:xfrm>
            <a:prstGeom prst="rect">
              <a:avLst/>
            </a:prstGeom>
          </p:spPr>
          <p:txBody>
            <a:bodyPr lIns="50800" tIns="50800" rIns="50800" bIns="50800" rtlCol="0" anchor="ctr"/>
            <a:lstStyle/>
            <a:p>
              <a:pPr algn="ctr">
                <a:lnSpc>
                  <a:spcPts val="2999"/>
                </a:lnSpc>
              </a:pPr>
              <a:r>
                <a:rPr lang="en-US" sz="2999">
                  <a:solidFill>
                    <a:srgbClr val="FFFFFF"/>
                  </a:solidFill>
                  <a:latin typeface="Solway"/>
                  <a:ea typeface="Solway"/>
                  <a:cs typeface="Solway"/>
                  <a:sym typeface="Solway"/>
                </a:rPr>
                <a:t>3</a:t>
              </a:r>
            </a:p>
          </p:txBody>
        </p:sp>
      </p:grpSp>
      <p:sp>
        <p:nvSpPr>
          <p:cNvPr id="24" name="Freeform 24"/>
          <p:cNvSpPr/>
          <p:nvPr/>
        </p:nvSpPr>
        <p:spPr>
          <a:xfrm rot="-2429830">
            <a:off x="14923521" y="-3943451"/>
            <a:ext cx="4470391" cy="11927911"/>
          </a:xfrm>
          <a:custGeom>
            <a:avLst/>
            <a:gdLst/>
            <a:ahLst/>
            <a:cxnLst/>
            <a:rect l="l" t="t" r="r" b="b"/>
            <a:pathLst>
              <a:path w="4470391" h="11927911">
                <a:moveTo>
                  <a:pt x="0" y="0"/>
                </a:moveTo>
                <a:lnTo>
                  <a:pt x="4470391" y="0"/>
                </a:lnTo>
                <a:lnTo>
                  <a:pt x="4470391" y="11927911"/>
                </a:lnTo>
                <a:lnTo>
                  <a:pt x="0" y="119279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nvGrpSpPr>
          <p:cNvPr id="25" name="Group 25"/>
          <p:cNvGrpSpPr/>
          <p:nvPr/>
        </p:nvGrpSpPr>
        <p:grpSpPr>
          <a:xfrm>
            <a:off x="15665837" y="7583103"/>
            <a:ext cx="1116256" cy="111625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a:off x="657068" y="1720775"/>
            <a:ext cx="1063707" cy="1053484"/>
          </a:xfrm>
          <a:custGeom>
            <a:avLst/>
            <a:gdLst/>
            <a:ahLst/>
            <a:cxnLst/>
            <a:rect l="l" t="t" r="r" b="b"/>
            <a:pathLst>
              <a:path w="1063707" h="1053484">
                <a:moveTo>
                  <a:pt x="0" y="0"/>
                </a:moveTo>
                <a:lnTo>
                  <a:pt x="1063707" y="0"/>
                </a:lnTo>
                <a:lnTo>
                  <a:pt x="1063707" y="1053485"/>
                </a:lnTo>
                <a:lnTo>
                  <a:pt x="0" y="1053485"/>
                </a:lnTo>
                <a:lnTo>
                  <a:pt x="0" y="0"/>
                </a:lnTo>
                <a:close/>
              </a:path>
            </a:pathLst>
          </a:custGeom>
          <a:blipFill>
            <a:blip r:embed="rId4">
              <a:extLst>
                <a:ext uri="{96DAC541-7B7A-43D3-8B79-37D633B846F1}">
                  <asvg:svgBlip xmlns:asvg="http://schemas.microsoft.com/office/drawing/2016/SVG/main" r:embed="rId5"/>
                </a:ext>
              </a:extLst>
            </a:blip>
            <a:stretch>
              <a:fillRect r="-444882" b="-318129"/>
            </a:stretch>
          </a:blipFill>
        </p:spPr>
        <p:txBody>
          <a:bodyPr/>
          <a:lstStyle/>
          <a:p>
            <a:endParaRPr lang="en-TW"/>
          </a:p>
        </p:txBody>
      </p:sp>
      <p:sp>
        <p:nvSpPr>
          <p:cNvPr id="29" name="TextBox 29"/>
          <p:cNvSpPr txBox="1"/>
          <p:nvPr/>
        </p:nvSpPr>
        <p:spPr>
          <a:xfrm>
            <a:off x="5205004" y="1464550"/>
            <a:ext cx="8004087" cy="782968"/>
          </a:xfrm>
          <a:prstGeom prst="rect">
            <a:avLst/>
          </a:prstGeom>
        </p:spPr>
        <p:txBody>
          <a:bodyPr lIns="0" tIns="0" rIns="0" bIns="0" rtlCol="0" anchor="t">
            <a:spAutoFit/>
          </a:bodyPr>
          <a:lstStyle/>
          <a:p>
            <a:pPr algn="ctr">
              <a:lnSpc>
                <a:spcPts val="5670"/>
              </a:lnSpc>
            </a:pPr>
            <a:r>
              <a:rPr lang="en-US" sz="6300">
                <a:solidFill>
                  <a:srgbClr val="242622"/>
                </a:solidFill>
                <a:latin typeface="Lilita One"/>
                <a:ea typeface="Lilita One"/>
                <a:cs typeface="Lilita One"/>
                <a:sym typeface="Lilita One"/>
              </a:rPr>
              <a:t>Table of Contents</a:t>
            </a:r>
          </a:p>
        </p:txBody>
      </p:sp>
      <p:sp>
        <p:nvSpPr>
          <p:cNvPr id="30" name="TextBox 30"/>
          <p:cNvSpPr txBox="1"/>
          <p:nvPr/>
        </p:nvSpPr>
        <p:spPr>
          <a:xfrm>
            <a:off x="6439231" y="3298768"/>
            <a:ext cx="6769860" cy="547370"/>
          </a:xfrm>
          <a:prstGeom prst="rect">
            <a:avLst/>
          </a:prstGeom>
        </p:spPr>
        <p:txBody>
          <a:bodyPr lIns="0" tIns="0" rIns="0" bIns="0" rtlCol="0" anchor="t">
            <a:spAutoFit/>
          </a:bodyPr>
          <a:lstStyle/>
          <a:p>
            <a:pPr algn="l">
              <a:lnSpc>
                <a:spcPts val="4479"/>
              </a:lnSpc>
            </a:pPr>
            <a:r>
              <a:rPr lang="en-US" sz="3199">
                <a:solidFill>
                  <a:srgbClr val="FFFFFF"/>
                </a:solidFill>
                <a:latin typeface="Solway"/>
                <a:ea typeface="Solway"/>
                <a:cs typeface="Solway"/>
                <a:sym typeface="Solway"/>
              </a:rPr>
              <a:t>Background and Motivation</a:t>
            </a:r>
          </a:p>
        </p:txBody>
      </p:sp>
      <p:sp>
        <p:nvSpPr>
          <p:cNvPr id="31" name="Freeform 31"/>
          <p:cNvSpPr/>
          <p:nvPr/>
        </p:nvSpPr>
        <p:spPr>
          <a:xfrm>
            <a:off x="15397986" y="5143500"/>
            <a:ext cx="1651957" cy="1636080"/>
          </a:xfrm>
          <a:custGeom>
            <a:avLst/>
            <a:gdLst/>
            <a:ahLst/>
            <a:cxnLst/>
            <a:rect l="l" t="t" r="r" b="b"/>
            <a:pathLst>
              <a:path w="1651957" h="1636080">
                <a:moveTo>
                  <a:pt x="0" y="0"/>
                </a:moveTo>
                <a:lnTo>
                  <a:pt x="1651957" y="0"/>
                </a:lnTo>
                <a:lnTo>
                  <a:pt x="1651957" y="1636080"/>
                </a:lnTo>
                <a:lnTo>
                  <a:pt x="0" y="1636080"/>
                </a:lnTo>
                <a:lnTo>
                  <a:pt x="0" y="0"/>
                </a:lnTo>
                <a:close/>
              </a:path>
            </a:pathLst>
          </a:custGeom>
          <a:blipFill>
            <a:blip r:embed="rId6">
              <a:extLst>
                <a:ext uri="{96DAC541-7B7A-43D3-8B79-37D633B846F1}">
                  <asvg:svgBlip xmlns:asvg="http://schemas.microsoft.com/office/drawing/2016/SVG/main" r:embed="rId7"/>
                </a:ext>
              </a:extLst>
            </a:blip>
            <a:stretch>
              <a:fillRect r="-444882" b="-318129"/>
            </a:stretch>
          </a:blipFill>
        </p:spPr>
        <p:txBody>
          <a:bodyPr/>
          <a:lstStyle/>
          <a:p>
            <a:endParaRPr lang="en-TW"/>
          </a:p>
        </p:txBody>
      </p:sp>
      <p:sp>
        <p:nvSpPr>
          <p:cNvPr id="32" name="Freeform 32"/>
          <p:cNvSpPr/>
          <p:nvPr/>
        </p:nvSpPr>
        <p:spPr>
          <a:xfrm>
            <a:off x="15808712" y="5411465"/>
            <a:ext cx="738799" cy="1000836"/>
          </a:xfrm>
          <a:custGeom>
            <a:avLst/>
            <a:gdLst/>
            <a:ahLst/>
            <a:cxnLst/>
            <a:rect l="l" t="t" r="r" b="b"/>
            <a:pathLst>
              <a:path w="738799" h="1000836">
                <a:moveTo>
                  <a:pt x="0" y="0"/>
                </a:moveTo>
                <a:lnTo>
                  <a:pt x="738799" y="0"/>
                </a:lnTo>
                <a:lnTo>
                  <a:pt x="738799" y="1000836"/>
                </a:lnTo>
                <a:lnTo>
                  <a:pt x="0" y="10008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TW"/>
          </a:p>
        </p:txBody>
      </p:sp>
      <p:grpSp>
        <p:nvGrpSpPr>
          <p:cNvPr id="33" name="Group 33"/>
          <p:cNvGrpSpPr/>
          <p:nvPr/>
        </p:nvGrpSpPr>
        <p:grpSpPr>
          <a:xfrm>
            <a:off x="5428866" y="6142688"/>
            <a:ext cx="8832129" cy="911713"/>
            <a:chOff x="0" y="0"/>
            <a:chExt cx="2751162" cy="283994"/>
          </a:xfrm>
        </p:grpSpPr>
        <p:sp>
          <p:nvSpPr>
            <p:cNvPr id="34" name="Freeform 34"/>
            <p:cNvSpPr/>
            <p:nvPr/>
          </p:nvSpPr>
          <p:spPr>
            <a:xfrm>
              <a:off x="0" y="0"/>
              <a:ext cx="2751162" cy="283994"/>
            </a:xfrm>
            <a:custGeom>
              <a:avLst/>
              <a:gdLst/>
              <a:ahLst/>
              <a:cxnLst/>
              <a:rect l="l" t="t" r="r" b="b"/>
              <a:pathLst>
                <a:path w="2751162" h="283994">
                  <a:moveTo>
                    <a:pt x="43828" y="0"/>
                  </a:moveTo>
                  <a:lnTo>
                    <a:pt x="2707334" y="0"/>
                  </a:lnTo>
                  <a:cubicBezTo>
                    <a:pt x="2718958" y="0"/>
                    <a:pt x="2730106" y="4618"/>
                    <a:pt x="2738325" y="12837"/>
                  </a:cubicBezTo>
                  <a:cubicBezTo>
                    <a:pt x="2746545" y="21056"/>
                    <a:pt x="2751162" y="32204"/>
                    <a:pt x="2751162" y="43828"/>
                  </a:cubicBezTo>
                  <a:lnTo>
                    <a:pt x="2751162" y="240166"/>
                  </a:lnTo>
                  <a:cubicBezTo>
                    <a:pt x="2751162" y="264371"/>
                    <a:pt x="2731540" y="283994"/>
                    <a:pt x="2707334" y="283994"/>
                  </a:cubicBezTo>
                  <a:lnTo>
                    <a:pt x="43828" y="283994"/>
                  </a:lnTo>
                  <a:cubicBezTo>
                    <a:pt x="19623" y="283994"/>
                    <a:pt x="0" y="264371"/>
                    <a:pt x="0" y="240166"/>
                  </a:cubicBezTo>
                  <a:lnTo>
                    <a:pt x="0" y="43828"/>
                  </a:lnTo>
                  <a:cubicBezTo>
                    <a:pt x="0" y="19623"/>
                    <a:pt x="19623" y="0"/>
                    <a:pt x="43828" y="0"/>
                  </a:cubicBezTo>
                  <a:close/>
                </a:path>
              </a:pathLst>
            </a:custGeom>
            <a:solidFill>
              <a:srgbClr val="4C6C36"/>
            </a:solidFill>
          </p:spPr>
          <p:txBody>
            <a:bodyPr/>
            <a:lstStyle/>
            <a:p>
              <a:endParaRPr lang="en-TW"/>
            </a:p>
          </p:txBody>
        </p:sp>
        <p:sp>
          <p:nvSpPr>
            <p:cNvPr id="35" name="TextBox 35"/>
            <p:cNvSpPr txBox="1"/>
            <p:nvPr/>
          </p:nvSpPr>
          <p:spPr>
            <a:xfrm>
              <a:off x="0" y="57150"/>
              <a:ext cx="2751162" cy="226844"/>
            </a:xfrm>
            <a:prstGeom prst="rect">
              <a:avLst/>
            </a:prstGeom>
          </p:spPr>
          <p:txBody>
            <a:bodyPr lIns="50800" tIns="50800" rIns="50800" bIns="50800" rtlCol="0" anchor="ctr"/>
            <a:lstStyle/>
            <a:p>
              <a:pPr algn="ctr">
                <a:lnSpc>
                  <a:spcPts val="2999"/>
                </a:lnSpc>
              </a:pPr>
              <a:endParaRPr/>
            </a:p>
          </p:txBody>
        </p:sp>
      </p:grpSp>
      <p:grpSp>
        <p:nvGrpSpPr>
          <p:cNvPr id="36" name="Group 36"/>
          <p:cNvGrpSpPr/>
          <p:nvPr/>
        </p:nvGrpSpPr>
        <p:grpSpPr>
          <a:xfrm>
            <a:off x="4277221" y="6142688"/>
            <a:ext cx="1855566" cy="911713"/>
            <a:chOff x="0" y="0"/>
            <a:chExt cx="577999" cy="283994"/>
          </a:xfrm>
        </p:grpSpPr>
        <p:sp>
          <p:nvSpPr>
            <p:cNvPr id="37" name="Freeform 37"/>
            <p:cNvSpPr/>
            <p:nvPr/>
          </p:nvSpPr>
          <p:spPr>
            <a:xfrm>
              <a:off x="0" y="0"/>
              <a:ext cx="577999" cy="283994"/>
            </a:xfrm>
            <a:custGeom>
              <a:avLst/>
              <a:gdLst/>
              <a:ahLst/>
              <a:cxnLst/>
              <a:rect l="l" t="t" r="r" b="b"/>
              <a:pathLst>
                <a:path w="577999" h="283994">
                  <a:moveTo>
                    <a:pt x="141997" y="0"/>
                  </a:moveTo>
                  <a:lnTo>
                    <a:pt x="436002" y="0"/>
                  </a:lnTo>
                  <a:cubicBezTo>
                    <a:pt x="473662" y="0"/>
                    <a:pt x="509780" y="14960"/>
                    <a:pt x="536409" y="41590"/>
                  </a:cubicBezTo>
                  <a:cubicBezTo>
                    <a:pt x="563039" y="68220"/>
                    <a:pt x="577999" y="104337"/>
                    <a:pt x="577999" y="141997"/>
                  </a:cubicBezTo>
                  <a:lnTo>
                    <a:pt x="577999" y="141997"/>
                  </a:lnTo>
                  <a:cubicBezTo>
                    <a:pt x="577999" y="179657"/>
                    <a:pt x="563039" y="215774"/>
                    <a:pt x="536409" y="242404"/>
                  </a:cubicBezTo>
                  <a:cubicBezTo>
                    <a:pt x="509780" y="269033"/>
                    <a:pt x="473662" y="283994"/>
                    <a:pt x="436002" y="283994"/>
                  </a:cubicBezTo>
                  <a:lnTo>
                    <a:pt x="141997" y="283994"/>
                  </a:lnTo>
                  <a:cubicBezTo>
                    <a:pt x="104337" y="283994"/>
                    <a:pt x="68220" y="269033"/>
                    <a:pt x="41590" y="242404"/>
                  </a:cubicBezTo>
                  <a:cubicBezTo>
                    <a:pt x="14960" y="215774"/>
                    <a:pt x="0" y="179657"/>
                    <a:pt x="0" y="141997"/>
                  </a:cubicBezTo>
                  <a:lnTo>
                    <a:pt x="0" y="141997"/>
                  </a:lnTo>
                  <a:cubicBezTo>
                    <a:pt x="0" y="104337"/>
                    <a:pt x="14960" y="68220"/>
                    <a:pt x="41590" y="41590"/>
                  </a:cubicBezTo>
                  <a:cubicBezTo>
                    <a:pt x="68220" y="14960"/>
                    <a:pt x="104337" y="0"/>
                    <a:pt x="141997" y="0"/>
                  </a:cubicBezTo>
                  <a:close/>
                </a:path>
              </a:pathLst>
            </a:custGeom>
            <a:solidFill>
              <a:srgbClr val="EDBD3A"/>
            </a:solidFill>
          </p:spPr>
          <p:txBody>
            <a:bodyPr/>
            <a:lstStyle/>
            <a:p>
              <a:endParaRPr lang="en-TW"/>
            </a:p>
          </p:txBody>
        </p:sp>
        <p:sp>
          <p:nvSpPr>
            <p:cNvPr id="38" name="TextBox 38"/>
            <p:cNvSpPr txBox="1"/>
            <p:nvPr/>
          </p:nvSpPr>
          <p:spPr>
            <a:xfrm>
              <a:off x="0" y="57150"/>
              <a:ext cx="577999" cy="226844"/>
            </a:xfrm>
            <a:prstGeom prst="rect">
              <a:avLst/>
            </a:prstGeom>
          </p:spPr>
          <p:txBody>
            <a:bodyPr lIns="50800" tIns="50800" rIns="50800" bIns="50800" rtlCol="0" anchor="ctr"/>
            <a:lstStyle/>
            <a:p>
              <a:pPr algn="ctr">
                <a:lnSpc>
                  <a:spcPts val="2999"/>
                </a:lnSpc>
              </a:pPr>
              <a:r>
                <a:rPr lang="en-US" sz="2999">
                  <a:solidFill>
                    <a:srgbClr val="FFFFFF"/>
                  </a:solidFill>
                  <a:latin typeface="Solway"/>
                  <a:ea typeface="Solway"/>
                  <a:cs typeface="Solway"/>
                  <a:sym typeface="Solway"/>
                </a:rPr>
                <a:t>4</a:t>
              </a:r>
            </a:p>
          </p:txBody>
        </p:sp>
      </p:grpSp>
      <p:grpSp>
        <p:nvGrpSpPr>
          <p:cNvPr id="39" name="Group 39"/>
          <p:cNvGrpSpPr/>
          <p:nvPr/>
        </p:nvGrpSpPr>
        <p:grpSpPr>
          <a:xfrm>
            <a:off x="5428866" y="7127246"/>
            <a:ext cx="8832129" cy="911713"/>
            <a:chOff x="0" y="0"/>
            <a:chExt cx="2751162" cy="283994"/>
          </a:xfrm>
        </p:grpSpPr>
        <p:sp>
          <p:nvSpPr>
            <p:cNvPr id="40" name="Freeform 40"/>
            <p:cNvSpPr/>
            <p:nvPr/>
          </p:nvSpPr>
          <p:spPr>
            <a:xfrm>
              <a:off x="0" y="0"/>
              <a:ext cx="2751162" cy="283994"/>
            </a:xfrm>
            <a:custGeom>
              <a:avLst/>
              <a:gdLst/>
              <a:ahLst/>
              <a:cxnLst/>
              <a:rect l="l" t="t" r="r" b="b"/>
              <a:pathLst>
                <a:path w="2751162" h="283994">
                  <a:moveTo>
                    <a:pt x="43828" y="0"/>
                  </a:moveTo>
                  <a:lnTo>
                    <a:pt x="2707334" y="0"/>
                  </a:lnTo>
                  <a:cubicBezTo>
                    <a:pt x="2718958" y="0"/>
                    <a:pt x="2730106" y="4618"/>
                    <a:pt x="2738325" y="12837"/>
                  </a:cubicBezTo>
                  <a:cubicBezTo>
                    <a:pt x="2746545" y="21056"/>
                    <a:pt x="2751162" y="32204"/>
                    <a:pt x="2751162" y="43828"/>
                  </a:cubicBezTo>
                  <a:lnTo>
                    <a:pt x="2751162" y="240166"/>
                  </a:lnTo>
                  <a:cubicBezTo>
                    <a:pt x="2751162" y="264371"/>
                    <a:pt x="2731540" y="283994"/>
                    <a:pt x="2707334" y="283994"/>
                  </a:cubicBezTo>
                  <a:lnTo>
                    <a:pt x="43828" y="283994"/>
                  </a:lnTo>
                  <a:cubicBezTo>
                    <a:pt x="19623" y="283994"/>
                    <a:pt x="0" y="264371"/>
                    <a:pt x="0" y="240166"/>
                  </a:cubicBezTo>
                  <a:lnTo>
                    <a:pt x="0" y="43828"/>
                  </a:lnTo>
                  <a:cubicBezTo>
                    <a:pt x="0" y="19623"/>
                    <a:pt x="19623" y="0"/>
                    <a:pt x="43828" y="0"/>
                  </a:cubicBezTo>
                  <a:close/>
                </a:path>
              </a:pathLst>
            </a:custGeom>
            <a:solidFill>
              <a:srgbClr val="4C6C36"/>
            </a:solidFill>
          </p:spPr>
          <p:txBody>
            <a:bodyPr/>
            <a:lstStyle/>
            <a:p>
              <a:endParaRPr lang="en-TW"/>
            </a:p>
          </p:txBody>
        </p:sp>
        <p:sp>
          <p:nvSpPr>
            <p:cNvPr id="41" name="TextBox 41"/>
            <p:cNvSpPr txBox="1"/>
            <p:nvPr/>
          </p:nvSpPr>
          <p:spPr>
            <a:xfrm>
              <a:off x="0" y="57150"/>
              <a:ext cx="2751162" cy="226844"/>
            </a:xfrm>
            <a:prstGeom prst="rect">
              <a:avLst/>
            </a:prstGeom>
          </p:spPr>
          <p:txBody>
            <a:bodyPr lIns="50800" tIns="50800" rIns="50800" bIns="50800" rtlCol="0" anchor="ctr"/>
            <a:lstStyle/>
            <a:p>
              <a:pPr algn="ctr">
                <a:lnSpc>
                  <a:spcPts val="2999"/>
                </a:lnSpc>
              </a:pPr>
              <a:endParaRPr/>
            </a:p>
          </p:txBody>
        </p:sp>
      </p:grpSp>
      <p:grpSp>
        <p:nvGrpSpPr>
          <p:cNvPr id="42" name="Group 42"/>
          <p:cNvGrpSpPr/>
          <p:nvPr/>
        </p:nvGrpSpPr>
        <p:grpSpPr>
          <a:xfrm>
            <a:off x="4277221" y="7127246"/>
            <a:ext cx="1855566" cy="911713"/>
            <a:chOff x="0" y="0"/>
            <a:chExt cx="577999" cy="283994"/>
          </a:xfrm>
        </p:grpSpPr>
        <p:sp>
          <p:nvSpPr>
            <p:cNvPr id="43" name="Freeform 43"/>
            <p:cNvSpPr/>
            <p:nvPr/>
          </p:nvSpPr>
          <p:spPr>
            <a:xfrm>
              <a:off x="0" y="0"/>
              <a:ext cx="577999" cy="283994"/>
            </a:xfrm>
            <a:custGeom>
              <a:avLst/>
              <a:gdLst/>
              <a:ahLst/>
              <a:cxnLst/>
              <a:rect l="l" t="t" r="r" b="b"/>
              <a:pathLst>
                <a:path w="577999" h="283994">
                  <a:moveTo>
                    <a:pt x="141997" y="0"/>
                  </a:moveTo>
                  <a:lnTo>
                    <a:pt x="436002" y="0"/>
                  </a:lnTo>
                  <a:cubicBezTo>
                    <a:pt x="473662" y="0"/>
                    <a:pt x="509780" y="14960"/>
                    <a:pt x="536409" y="41590"/>
                  </a:cubicBezTo>
                  <a:cubicBezTo>
                    <a:pt x="563039" y="68220"/>
                    <a:pt x="577999" y="104337"/>
                    <a:pt x="577999" y="141997"/>
                  </a:cubicBezTo>
                  <a:lnTo>
                    <a:pt x="577999" y="141997"/>
                  </a:lnTo>
                  <a:cubicBezTo>
                    <a:pt x="577999" y="179657"/>
                    <a:pt x="563039" y="215774"/>
                    <a:pt x="536409" y="242404"/>
                  </a:cubicBezTo>
                  <a:cubicBezTo>
                    <a:pt x="509780" y="269033"/>
                    <a:pt x="473662" y="283994"/>
                    <a:pt x="436002" y="283994"/>
                  </a:cubicBezTo>
                  <a:lnTo>
                    <a:pt x="141997" y="283994"/>
                  </a:lnTo>
                  <a:cubicBezTo>
                    <a:pt x="104337" y="283994"/>
                    <a:pt x="68220" y="269033"/>
                    <a:pt x="41590" y="242404"/>
                  </a:cubicBezTo>
                  <a:cubicBezTo>
                    <a:pt x="14960" y="215774"/>
                    <a:pt x="0" y="179657"/>
                    <a:pt x="0" y="141997"/>
                  </a:cubicBezTo>
                  <a:lnTo>
                    <a:pt x="0" y="141997"/>
                  </a:lnTo>
                  <a:cubicBezTo>
                    <a:pt x="0" y="104337"/>
                    <a:pt x="14960" y="68220"/>
                    <a:pt x="41590" y="41590"/>
                  </a:cubicBezTo>
                  <a:cubicBezTo>
                    <a:pt x="68220" y="14960"/>
                    <a:pt x="104337" y="0"/>
                    <a:pt x="141997" y="0"/>
                  </a:cubicBezTo>
                  <a:close/>
                </a:path>
              </a:pathLst>
            </a:custGeom>
            <a:solidFill>
              <a:srgbClr val="EDBD3A"/>
            </a:solidFill>
          </p:spPr>
          <p:txBody>
            <a:bodyPr/>
            <a:lstStyle/>
            <a:p>
              <a:endParaRPr lang="en-TW"/>
            </a:p>
          </p:txBody>
        </p:sp>
        <p:sp>
          <p:nvSpPr>
            <p:cNvPr id="44" name="TextBox 44"/>
            <p:cNvSpPr txBox="1"/>
            <p:nvPr/>
          </p:nvSpPr>
          <p:spPr>
            <a:xfrm>
              <a:off x="0" y="57150"/>
              <a:ext cx="577999" cy="226844"/>
            </a:xfrm>
            <a:prstGeom prst="rect">
              <a:avLst/>
            </a:prstGeom>
          </p:spPr>
          <p:txBody>
            <a:bodyPr lIns="50800" tIns="50800" rIns="50800" bIns="50800" rtlCol="0" anchor="ctr"/>
            <a:lstStyle/>
            <a:p>
              <a:pPr algn="ctr">
                <a:lnSpc>
                  <a:spcPts val="2999"/>
                </a:lnSpc>
              </a:pPr>
              <a:r>
                <a:rPr lang="en-US" sz="2999">
                  <a:solidFill>
                    <a:srgbClr val="FFFFFF"/>
                  </a:solidFill>
                  <a:latin typeface="Solway"/>
                  <a:ea typeface="Solway"/>
                  <a:cs typeface="Solway"/>
                  <a:sym typeface="Solway"/>
                </a:rPr>
                <a:t>5</a:t>
              </a:r>
            </a:p>
          </p:txBody>
        </p:sp>
      </p:grpSp>
      <p:sp>
        <p:nvSpPr>
          <p:cNvPr id="45" name="TextBox 45"/>
          <p:cNvSpPr txBox="1"/>
          <p:nvPr/>
        </p:nvSpPr>
        <p:spPr>
          <a:xfrm>
            <a:off x="6439231" y="4283326"/>
            <a:ext cx="5146703" cy="547370"/>
          </a:xfrm>
          <a:prstGeom prst="rect">
            <a:avLst/>
          </a:prstGeom>
        </p:spPr>
        <p:txBody>
          <a:bodyPr lIns="0" tIns="0" rIns="0" bIns="0" rtlCol="0" anchor="t">
            <a:spAutoFit/>
          </a:bodyPr>
          <a:lstStyle/>
          <a:p>
            <a:pPr algn="l">
              <a:lnSpc>
                <a:spcPts val="4479"/>
              </a:lnSpc>
            </a:pPr>
            <a:r>
              <a:rPr lang="en-US" sz="3199">
                <a:solidFill>
                  <a:srgbClr val="FFFFFF"/>
                </a:solidFill>
                <a:latin typeface="Solway"/>
                <a:ea typeface="Solway"/>
                <a:cs typeface="Solway"/>
                <a:sym typeface="Solway"/>
              </a:rPr>
              <a:t>Problem Identification</a:t>
            </a:r>
          </a:p>
        </p:txBody>
      </p:sp>
      <p:sp>
        <p:nvSpPr>
          <p:cNvPr id="46" name="TextBox 46"/>
          <p:cNvSpPr txBox="1"/>
          <p:nvPr/>
        </p:nvSpPr>
        <p:spPr>
          <a:xfrm>
            <a:off x="6439231" y="5293298"/>
            <a:ext cx="5146703" cy="539891"/>
          </a:xfrm>
          <a:prstGeom prst="rect">
            <a:avLst/>
          </a:prstGeom>
        </p:spPr>
        <p:txBody>
          <a:bodyPr lIns="0" tIns="0" rIns="0" bIns="0" rtlCol="0" anchor="t">
            <a:spAutoFit/>
          </a:bodyPr>
          <a:lstStyle/>
          <a:p>
            <a:pPr>
              <a:lnSpc>
                <a:spcPts val="4479"/>
              </a:lnSpc>
            </a:pPr>
            <a:r>
              <a:rPr lang="en-US" sz="3200">
                <a:solidFill>
                  <a:srgbClr val="FFFFFF"/>
                </a:solidFill>
                <a:latin typeface="Solway"/>
                <a:sym typeface="Solway"/>
              </a:rPr>
              <a:t>Related Work</a:t>
            </a:r>
            <a:endParaRPr lang="en-US"/>
          </a:p>
        </p:txBody>
      </p:sp>
      <p:sp>
        <p:nvSpPr>
          <p:cNvPr id="47" name="TextBox 47"/>
          <p:cNvSpPr txBox="1"/>
          <p:nvPr/>
        </p:nvSpPr>
        <p:spPr>
          <a:xfrm>
            <a:off x="6439231" y="7287828"/>
            <a:ext cx="5146703" cy="1026243"/>
          </a:xfrm>
          <a:prstGeom prst="rect">
            <a:avLst/>
          </a:prstGeom>
        </p:spPr>
        <p:txBody>
          <a:bodyPr lIns="0" tIns="0" rIns="0" bIns="0" rtlCol="0" anchor="t">
            <a:spAutoFit/>
          </a:bodyPr>
          <a:lstStyle/>
          <a:p>
            <a:r>
              <a:rPr lang="en-US" sz="3200">
                <a:solidFill>
                  <a:srgbClr val="FFFFFF"/>
                </a:solidFill>
                <a:latin typeface="Solway"/>
                <a:ea typeface="Solway"/>
                <a:cs typeface="Solway"/>
                <a:sym typeface="Solway"/>
              </a:rPr>
              <a:t>Challenges</a:t>
            </a:r>
            <a:endParaRPr lang="en-US" sz="3200">
              <a:solidFill>
                <a:srgbClr val="000000"/>
              </a:solidFill>
              <a:latin typeface="Solway"/>
              <a:ea typeface="Solway"/>
              <a:cs typeface="Solway"/>
              <a:sym typeface="Solway"/>
            </a:endParaRPr>
          </a:p>
          <a:p>
            <a:pPr algn="l">
              <a:lnSpc>
                <a:spcPts val="4479"/>
              </a:lnSpc>
            </a:pPr>
            <a:endParaRPr lang="en-US" sz="3150">
              <a:solidFill>
                <a:srgbClr val="FFFFFF"/>
              </a:solidFill>
              <a:latin typeface="Solway"/>
              <a:ea typeface="Solway"/>
              <a:cs typeface="Solway"/>
            </a:endParaRPr>
          </a:p>
        </p:txBody>
      </p:sp>
      <p:sp>
        <p:nvSpPr>
          <p:cNvPr id="48" name="TextBox 48"/>
          <p:cNvSpPr txBox="1"/>
          <p:nvPr/>
        </p:nvSpPr>
        <p:spPr>
          <a:xfrm>
            <a:off x="6461179" y="6298571"/>
            <a:ext cx="6550997" cy="1109345"/>
          </a:xfrm>
          <a:prstGeom prst="rect">
            <a:avLst/>
          </a:prstGeom>
        </p:spPr>
        <p:txBody>
          <a:bodyPr lIns="0" tIns="0" rIns="0" bIns="0" rtlCol="0" anchor="t">
            <a:spAutoFit/>
          </a:bodyPr>
          <a:lstStyle/>
          <a:p>
            <a:pPr>
              <a:lnSpc>
                <a:spcPts val="4479"/>
              </a:lnSpc>
            </a:pPr>
            <a:r>
              <a:rPr lang="en-US" sz="3200">
                <a:solidFill>
                  <a:srgbClr val="FFFFFF"/>
                </a:solidFill>
                <a:latin typeface="Solway"/>
                <a:sym typeface="Solway"/>
              </a:rPr>
              <a:t>Methodology and Results</a:t>
            </a:r>
            <a:endParaRPr lang="en-US"/>
          </a:p>
          <a:p>
            <a:pPr algn="l">
              <a:lnSpc>
                <a:spcPts val="4479"/>
              </a:lnSpc>
            </a:pPr>
            <a:endParaRPr lang="en-US" sz="3199">
              <a:solidFill>
                <a:srgbClr val="FFFFFF"/>
              </a:solidFill>
              <a:latin typeface="Solway"/>
              <a:ea typeface="Solway"/>
              <a:cs typeface="Solway"/>
              <a:sym typeface="Solway"/>
            </a:endParaRPr>
          </a:p>
        </p:txBody>
      </p:sp>
      <p:sp>
        <p:nvSpPr>
          <p:cNvPr id="49" name="TextBox 49"/>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99" b="1">
                <a:solidFill>
                  <a:srgbClr val="000000"/>
                </a:solidFill>
                <a:latin typeface="Solway Bold"/>
                <a:ea typeface="Solway Bold"/>
                <a:cs typeface="Solway Bold"/>
                <a:sym typeface="Solway Bold"/>
              </a:rPr>
              <a:t>1</a:t>
            </a:r>
          </a:p>
        </p:txBody>
      </p:sp>
      <p:sp>
        <p:nvSpPr>
          <p:cNvPr id="53" name="Freeform 40">
            <a:extLst>
              <a:ext uri="{FF2B5EF4-FFF2-40B4-BE49-F238E27FC236}">
                <a16:creationId xmlns:a16="http://schemas.microsoft.com/office/drawing/2014/main" id="{FECA0243-175A-9417-EE65-E2DD9356A9B0}"/>
              </a:ext>
            </a:extLst>
          </p:cNvPr>
          <p:cNvSpPr/>
          <p:nvPr/>
        </p:nvSpPr>
        <p:spPr>
          <a:xfrm>
            <a:off x="5433486" y="8140795"/>
            <a:ext cx="8832129" cy="911713"/>
          </a:xfrm>
          <a:custGeom>
            <a:avLst/>
            <a:gdLst/>
            <a:ahLst/>
            <a:cxnLst/>
            <a:rect l="l" t="t" r="r" b="b"/>
            <a:pathLst>
              <a:path w="2751162" h="283994">
                <a:moveTo>
                  <a:pt x="43828" y="0"/>
                </a:moveTo>
                <a:lnTo>
                  <a:pt x="2707334" y="0"/>
                </a:lnTo>
                <a:cubicBezTo>
                  <a:pt x="2718958" y="0"/>
                  <a:pt x="2730106" y="4618"/>
                  <a:pt x="2738325" y="12837"/>
                </a:cubicBezTo>
                <a:cubicBezTo>
                  <a:pt x="2746545" y="21056"/>
                  <a:pt x="2751162" y="32204"/>
                  <a:pt x="2751162" y="43828"/>
                </a:cubicBezTo>
                <a:lnTo>
                  <a:pt x="2751162" y="240166"/>
                </a:lnTo>
                <a:cubicBezTo>
                  <a:pt x="2751162" y="264371"/>
                  <a:pt x="2731540" y="283994"/>
                  <a:pt x="2707334" y="283994"/>
                </a:cubicBezTo>
                <a:lnTo>
                  <a:pt x="43828" y="283994"/>
                </a:lnTo>
                <a:cubicBezTo>
                  <a:pt x="19623" y="283994"/>
                  <a:pt x="0" y="264371"/>
                  <a:pt x="0" y="240166"/>
                </a:cubicBezTo>
                <a:lnTo>
                  <a:pt x="0" y="43828"/>
                </a:lnTo>
                <a:cubicBezTo>
                  <a:pt x="0" y="19623"/>
                  <a:pt x="19623" y="0"/>
                  <a:pt x="43828" y="0"/>
                </a:cubicBezTo>
                <a:close/>
              </a:path>
            </a:pathLst>
          </a:custGeom>
          <a:solidFill>
            <a:srgbClr val="4C6C36"/>
          </a:solidFill>
        </p:spPr>
        <p:txBody>
          <a:bodyPr/>
          <a:lstStyle/>
          <a:p>
            <a:endParaRPr lang="en-TW"/>
          </a:p>
        </p:txBody>
      </p:sp>
      <p:grpSp>
        <p:nvGrpSpPr>
          <p:cNvPr id="50" name="Group 42">
            <a:extLst>
              <a:ext uri="{FF2B5EF4-FFF2-40B4-BE49-F238E27FC236}">
                <a16:creationId xmlns:a16="http://schemas.microsoft.com/office/drawing/2014/main" id="{83F16606-7586-DCF7-25B8-216D1382F29F}"/>
              </a:ext>
            </a:extLst>
          </p:cNvPr>
          <p:cNvGrpSpPr/>
          <p:nvPr/>
        </p:nvGrpSpPr>
        <p:grpSpPr>
          <a:xfrm>
            <a:off x="4277220" y="8147782"/>
            <a:ext cx="1855566" cy="911713"/>
            <a:chOff x="0" y="0"/>
            <a:chExt cx="577999" cy="283994"/>
          </a:xfrm>
        </p:grpSpPr>
        <p:sp>
          <p:nvSpPr>
            <p:cNvPr id="52" name="Freeform 43">
              <a:extLst>
                <a:ext uri="{FF2B5EF4-FFF2-40B4-BE49-F238E27FC236}">
                  <a16:creationId xmlns:a16="http://schemas.microsoft.com/office/drawing/2014/main" id="{AED10EE7-5474-B02B-7BDB-E3B44B6A7D16}"/>
                </a:ext>
              </a:extLst>
            </p:cNvPr>
            <p:cNvSpPr/>
            <p:nvPr/>
          </p:nvSpPr>
          <p:spPr>
            <a:xfrm>
              <a:off x="0" y="0"/>
              <a:ext cx="577999" cy="283994"/>
            </a:xfrm>
            <a:custGeom>
              <a:avLst/>
              <a:gdLst/>
              <a:ahLst/>
              <a:cxnLst/>
              <a:rect l="l" t="t" r="r" b="b"/>
              <a:pathLst>
                <a:path w="577999" h="283994">
                  <a:moveTo>
                    <a:pt x="141997" y="0"/>
                  </a:moveTo>
                  <a:lnTo>
                    <a:pt x="436002" y="0"/>
                  </a:lnTo>
                  <a:cubicBezTo>
                    <a:pt x="473662" y="0"/>
                    <a:pt x="509780" y="14960"/>
                    <a:pt x="536409" y="41590"/>
                  </a:cubicBezTo>
                  <a:cubicBezTo>
                    <a:pt x="563039" y="68220"/>
                    <a:pt x="577999" y="104337"/>
                    <a:pt x="577999" y="141997"/>
                  </a:cubicBezTo>
                  <a:lnTo>
                    <a:pt x="577999" y="141997"/>
                  </a:lnTo>
                  <a:cubicBezTo>
                    <a:pt x="577999" y="179657"/>
                    <a:pt x="563039" y="215774"/>
                    <a:pt x="536409" y="242404"/>
                  </a:cubicBezTo>
                  <a:cubicBezTo>
                    <a:pt x="509780" y="269033"/>
                    <a:pt x="473662" y="283994"/>
                    <a:pt x="436002" y="283994"/>
                  </a:cubicBezTo>
                  <a:lnTo>
                    <a:pt x="141997" y="283994"/>
                  </a:lnTo>
                  <a:cubicBezTo>
                    <a:pt x="104337" y="283994"/>
                    <a:pt x="68220" y="269033"/>
                    <a:pt x="41590" y="242404"/>
                  </a:cubicBezTo>
                  <a:cubicBezTo>
                    <a:pt x="14960" y="215774"/>
                    <a:pt x="0" y="179657"/>
                    <a:pt x="0" y="141997"/>
                  </a:cubicBezTo>
                  <a:lnTo>
                    <a:pt x="0" y="141997"/>
                  </a:lnTo>
                  <a:cubicBezTo>
                    <a:pt x="0" y="104337"/>
                    <a:pt x="14960" y="68220"/>
                    <a:pt x="41590" y="41590"/>
                  </a:cubicBezTo>
                  <a:cubicBezTo>
                    <a:pt x="68220" y="14960"/>
                    <a:pt x="104337" y="0"/>
                    <a:pt x="141997" y="0"/>
                  </a:cubicBezTo>
                  <a:close/>
                </a:path>
              </a:pathLst>
            </a:custGeom>
            <a:solidFill>
              <a:srgbClr val="EDBD3A"/>
            </a:solidFill>
          </p:spPr>
          <p:txBody>
            <a:bodyPr/>
            <a:lstStyle/>
            <a:p>
              <a:endParaRPr lang="en-TW"/>
            </a:p>
          </p:txBody>
        </p:sp>
        <p:sp>
          <p:nvSpPr>
            <p:cNvPr id="54" name="TextBox 44">
              <a:extLst>
                <a:ext uri="{FF2B5EF4-FFF2-40B4-BE49-F238E27FC236}">
                  <a16:creationId xmlns:a16="http://schemas.microsoft.com/office/drawing/2014/main" id="{5C077DF6-9C1F-323E-B828-8B2774E79076}"/>
                </a:ext>
              </a:extLst>
            </p:cNvPr>
            <p:cNvSpPr txBox="1"/>
            <p:nvPr/>
          </p:nvSpPr>
          <p:spPr>
            <a:xfrm>
              <a:off x="0" y="57150"/>
              <a:ext cx="577999" cy="226844"/>
            </a:xfrm>
            <a:prstGeom prst="rect">
              <a:avLst/>
            </a:prstGeom>
          </p:spPr>
          <p:txBody>
            <a:bodyPr lIns="50800" tIns="50800" rIns="50800" bIns="50800" rtlCol="0" anchor="ctr"/>
            <a:lstStyle/>
            <a:p>
              <a:pPr algn="ctr">
                <a:lnSpc>
                  <a:spcPts val="2999"/>
                </a:lnSpc>
              </a:pPr>
              <a:r>
                <a:rPr lang="en-US" sz="2950">
                  <a:solidFill>
                    <a:srgbClr val="FFFFFF"/>
                  </a:solidFill>
                  <a:latin typeface="Solway"/>
                  <a:ea typeface="Solway"/>
                  <a:cs typeface="Solway"/>
                </a:rPr>
                <a:t>6</a:t>
              </a:r>
            </a:p>
          </p:txBody>
        </p:sp>
      </p:grpSp>
      <p:sp>
        <p:nvSpPr>
          <p:cNvPr id="55" name="TextBox 47">
            <a:extLst>
              <a:ext uri="{FF2B5EF4-FFF2-40B4-BE49-F238E27FC236}">
                <a16:creationId xmlns:a16="http://schemas.microsoft.com/office/drawing/2014/main" id="{0154F901-0267-65A9-396B-A3C440F018A4}"/>
              </a:ext>
            </a:extLst>
          </p:cNvPr>
          <p:cNvSpPr txBox="1"/>
          <p:nvPr/>
        </p:nvSpPr>
        <p:spPr>
          <a:xfrm>
            <a:off x="6418819" y="8328774"/>
            <a:ext cx="5146703" cy="547370"/>
          </a:xfrm>
          <a:prstGeom prst="rect">
            <a:avLst/>
          </a:prstGeom>
        </p:spPr>
        <p:txBody>
          <a:bodyPr lIns="0" tIns="0" rIns="0" bIns="0" rtlCol="0" anchor="t">
            <a:spAutoFit/>
          </a:bodyPr>
          <a:lstStyle/>
          <a:p>
            <a:pPr algn="l">
              <a:lnSpc>
                <a:spcPts val="4479"/>
              </a:lnSpc>
            </a:pPr>
            <a:r>
              <a:rPr lang="en-US" sz="3199">
                <a:solidFill>
                  <a:srgbClr val="FFFFFF"/>
                </a:solidFill>
                <a:latin typeface="Solway"/>
                <a:ea typeface="Solway"/>
                <a:cs typeface="Solway"/>
                <a:sym typeface="Solway"/>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17259300" y="3400658"/>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852562" y="985838"/>
            <a:ext cx="10086411" cy="463268"/>
          </a:xfrm>
          <a:prstGeom prst="rect">
            <a:avLst/>
          </a:prstGeom>
        </p:spPr>
        <p:txBody>
          <a:bodyPr lIns="0" tIns="0" rIns="0" bIns="0" rtlCol="0" anchor="t">
            <a:spAutoFit/>
          </a:bodyPr>
          <a:lstStyle/>
          <a:p>
            <a:pPr>
              <a:lnSpc>
                <a:spcPts val="3599"/>
              </a:lnSpc>
            </a:pPr>
            <a:r>
              <a:rPr lang="en-US" sz="3950">
                <a:solidFill>
                  <a:srgbClr val="242622"/>
                </a:solidFill>
                <a:latin typeface="Lilita One"/>
                <a:ea typeface="Lilita One"/>
                <a:cs typeface="Lilita One"/>
                <a:sym typeface="Lilita One"/>
              </a:rPr>
              <a:t>3.5/ Video Vision Transformer (</a:t>
            </a:r>
            <a:r>
              <a:rPr lang="en-US" sz="3950" err="1">
                <a:solidFill>
                  <a:srgbClr val="242622"/>
                </a:solidFill>
                <a:latin typeface="Lilita One"/>
                <a:ea typeface="Lilita One"/>
                <a:cs typeface="Lilita One"/>
                <a:sym typeface="Lilita One"/>
              </a:rPr>
              <a:t>ViViT</a:t>
            </a:r>
            <a:r>
              <a:rPr lang="en-US" sz="3950">
                <a:solidFill>
                  <a:srgbClr val="242622"/>
                </a:solidFill>
                <a:latin typeface="Lilita One"/>
                <a:ea typeface="Lilita One"/>
                <a:cs typeface="Lilita One"/>
                <a:sym typeface="Lilita One"/>
              </a:rPr>
              <a:t>)</a:t>
            </a:r>
            <a:endParaRPr lang="en-US" sz="3950">
              <a:solidFill>
                <a:srgbClr val="242622"/>
              </a:solidFill>
              <a:latin typeface="Lilita One"/>
              <a:ea typeface="Lilita One"/>
              <a:cs typeface="Lilita One"/>
            </a:endParaRPr>
          </a:p>
        </p:txBody>
      </p:sp>
      <p:sp>
        <p:nvSpPr>
          <p:cNvPr id="17" name="TextBox 17"/>
          <p:cNvSpPr txBox="1"/>
          <p:nvPr/>
        </p:nvSpPr>
        <p:spPr>
          <a:xfrm>
            <a:off x="705409" y="2156282"/>
            <a:ext cx="17330141" cy="6644896"/>
          </a:xfrm>
          <a:prstGeom prst="rect">
            <a:avLst/>
          </a:prstGeom>
        </p:spPr>
        <p:txBody>
          <a:bodyPr wrap="square" lIns="0" tIns="0" rIns="0" bIns="0" rtlCol="0" anchor="t">
            <a:spAutoFit/>
          </a:bodyPr>
          <a:lstStyle/>
          <a:p>
            <a:pPr>
              <a:lnSpc>
                <a:spcPct val="150000"/>
              </a:lnSpc>
            </a:pPr>
            <a:r>
              <a:rPr lang="en-US" sz="2800" b="1">
                <a:latin typeface="Solway"/>
                <a:ea typeface="+mn-lt"/>
                <a:cs typeface="+mn-lt"/>
              </a:rPr>
              <a:t>Introduction Vision Transformers</a:t>
            </a:r>
            <a:endParaRPr lang="en-US" sz="2800">
              <a:latin typeface="Solway"/>
              <a:ea typeface="+mn-lt"/>
              <a:cs typeface="+mn-lt"/>
            </a:endParaRPr>
          </a:p>
          <a:p>
            <a:pPr marL="571500" indent="-571500">
              <a:lnSpc>
                <a:spcPct val="150000"/>
              </a:lnSpc>
              <a:buFont typeface="Arial"/>
              <a:buChar char="•"/>
            </a:pPr>
            <a:r>
              <a:rPr lang="en-US" sz="2400">
                <a:latin typeface="Solway"/>
                <a:ea typeface="+mn-lt"/>
                <a:cs typeface="+mn-lt"/>
              </a:rPr>
              <a:t>Vision Transformers (</a:t>
            </a:r>
            <a:r>
              <a:rPr lang="en-US" sz="2400" err="1">
                <a:latin typeface="Solway"/>
                <a:ea typeface="+mn-lt"/>
                <a:cs typeface="+mn-lt"/>
              </a:rPr>
              <a:t>ViTs</a:t>
            </a:r>
            <a:r>
              <a:rPr lang="en-US" sz="2400">
                <a:latin typeface="Solway"/>
                <a:ea typeface="+mn-lt"/>
                <a:cs typeface="+mn-lt"/>
              </a:rPr>
              <a:t>) are Transformer-based models for CV tasks.</a:t>
            </a:r>
          </a:p>
          <a:p>
            <a:pPr marL="571500" indent="-571500">
              <a:lnSpc>
                <a:spcPct val="150000"/>
              </a:lnSpc>
              <a:buFont typeface="Arial"/>
              <a:buChar char="•"/>
            </a:pPr>
            <a:r>
              <a:rPr lang="en-US" sz="2400">
                <a:latin typeface="Solway"/>
                <a:ea typeface="+mn-lt"/>
                <a:cs typeface="+mn-lt"/>
              </a:rPr>
              <a:t>Inspired by the success of Transformers in NLP, particularly BERT and GPT.</a:t>
            </a:r>
            <a:endParaRPr lang="en-US" sz="2400">
              <a:latin typeface="Solway"/>
              <a:ea typeface="Calibri"/>
              <a:cs typeface="Calibri"/>
            </a:endParaRPr>
          </a:p>
          <a:p>
            <a:pPr marL="571500" indent="-571500">
              <a:lnSpc>
                <a:spcPct val="150000"/>
              </a:lnSpc>
              <a:buFont typeface="Arial"/>
              <a:buChar char="•"/>
            </a:pPr>
            <a:r>
              <a:rPr lang="en-US" sz="2400">
                <a:latin typeface="Solway"/>
                <a:ea typeface="+mn-lt"/>
                <a:cs typeface="+mn-lt"/>
              </a:rPr>
              <a:t>Tokenizes input images or video frames into patches and processes them using self-attention.</a:t>
            </a:r>
            <a:endParaRPr lang="en-US" sz="2400">
              <a:latin typeface="Solway"/>
              <a:ea typeface="Calibri"/>
              <a:cs typeface="Calibri"/>
            </a:endParaRPr>
          </a:p>
          <a:p>
            <a:pPr>
              <a:lnSpc>
                <a:spcPct val="150000"/>
              </a:lnSpc>
            </a:pPr>
            <a:r>
              <a:rPr lang="en-US" sz="2800" b="1">
                <a:latin typeface="Solway"/>
                <a:ea typeface="+mn-lt"/>
                <a:cs typeface="+mn-lt"/>
              </a:rPr>
              <a:t>Why Vision Transformers?</a:t>
            </a:r>
            <a:endParaRPr lang="en-US" sz="2800">
              <a:latin typeface="Solway"/>
              <a:ea typeface="Calibri"/>
              <a:cs typeface="Calibri"/>
            </a:endParaRPr>
          </a:p>
          <a:p>
            <a:pPr marL="571500" indent="-571500">
              <a:lnSpc>
                <a:spcPct val="150000"/>
              </a:lnSpc>
              <a:buFont typeface="Arial"/>
              <a:buChar char="•"/>
            </a:pPr>
            <a:r>
              <a:rPr lang="en-US" sz="2400">
                <a:latin typeface="Solway"/>
                <a:ea typeface="+mn-lt"/>
                <a:cs typeface="+mn-lt"/>
              </a:rPr>
              <a:t>Overcomes limitations of Convolutional Neural Networks (CNNs), such as fixed local receptive fields.</a:t>
            </a:r>
            <a:endParaRPr lang="en-US" sz="2400">
              <a:latin typeface="Solway"/>
              <a:ea typeface="Calibri"/>
              <a:cs typeface="Calibri"/>
            </a:endParaRPr>
          </a:p>
          <a:p>
            <a:pPr marL="571500" indent="-571500">
              <a:lnSpc>
                <a:spcPct val="150000"/>
              </a:lnSpc>
              <a:buFont typeface="Arial"/>
              <a:buChar char="•"/>
            </a:pPr>
            <a:r>
              <a:rPr lang="en-US" sz="2400">
                <a:latin typeface="Solway"/>
                <a:ea typeface="+mn-lt"/>
                <a:cs typeface="+mn-lt"/>
              </a:rPr>
              <a:t>Provides global context understanding from the beginning of processing.</a:t>
            </a:r>
            <a:endParaRPr lang="en-US" sz="2400">
              <a:latin typeface="Solway"/>
              <a:ea typeface="Calibri"/>
              <a:cs typeface="Calibri"/>
            </a:endParaRPr>
          </a:p>
          <a:p>
            <a:pPr>
              <a:lnSpc>
                <a:spcPct val="150000"/>
              </a:lnSpc>
            </a:pPr>
            <a:r>
              <a:rPr lang="en-US" sz="2800" b="1">
                <a:latin typeface="Solway"/>
                <a:ea typeface="+mn-lt"/>
                <a:cs typeface="+mn-lt"/>
              </a:rPr>
              <a:t>Key Contributions</a:t>
            </a:r>
            <a:endParaRPr lang="en-US" sz="2800">
              <a:latin typeface="Solway"/>
              <a:ea typeface="Calibri"/>
              <a:cs typeface="Calibri"/>
            </a:endParaRPr>
          </a:p>
          <a:p>
            <a:pPr marL="571500" indent="-571500">
              <a:lnSpc>
                <a:spcPct val="150000"/>
              </a:lnSpc>
              <a:buFont typeface="Arial"/>
              <a:buChar char="•"/>
            </a:pPr>
            <a:r>
              <a:rPr lang="en-US" sz="2400">
                <a:latin typeface="Solway"/>
                <a:ea typeface="+mn-lt"/>
                <a:cs typeface="+mn-lt"/>
              </a:rPr>
              <a:t>First Transformer architecture to surpass CNNs in image classification performance.</a:t>
            </a:r>
          </a:p>
          <a:p>
            <a:pPr marL="571500" indent="-571500">
              <a:lnSpc>
                <a:spcPct val="150000"/>
              </a:lnSpc>
              <a:buFont typeface="Arial"/>
              <a:buChar char="•"/>
            </a:pPr>
            <a:r>
              <a:rPr lang="en-US" sz="2400">
                <a:latin typeface="Solway"/>
                <a:ea typeface="+mn-lt"/>
                <a:cs typeface="+mn-lt"/>
              </a:rPr>
              <a:t>Effective for large-scale datasets like ImageNet and video datasets like Kinetics.</a:t>
            </a:r>
          </a:p>
          <a:p>
            <a:pPr marL="571500" indent="-571500">
              <a:lnSpc>
                <a:spcPct val="150000"/>
              </a:lnSpc>
              <a:buFont typeface="Arial"/>
              <a:buChar char="•"/>
            </a:pPr>
            <a:endParaRPr lang="en-US" sz="4000">
              <a:solidFill>
                <a:srgbClr val="000000"/>
              </a:solidFill>
              <a:latin typeface="Calibri"/>
              <a:ea typeface="Calibri"/>
              <a:cs typeface="Calibri"/>
            </a:endParaRPr>
          </a:p>
        </p:txBody>
      </p:sp>
      <p:grpSp>
        <p:nvGrpSpPr>
          <p:cNvPr id="21" name="Group 21"/>
          <p:cNvGrpSpPr/>
          <p:nvPr/>
        </p:nvGrpSpPr>
        <p:grpSpPr>
          <a:xfrm>
            <a:off x="5860593" y="-2389258"/>
            <a:ext cx="3284469" cy="328446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20</a:t>
            </a:r>
            <a:endParaRPr lang="en-US" sz="3199" b="1">
              <a:solidFill>
                <a:srgbClr val="000000"/>
              </a:solidFill>
              <a:latin typeface="Solway Bold"/>
              <a:ea typeface="Solway Bold"/>
              <a:cs typeface="Solway Bold"/>
              <a:sym typeface="Solway Bold"/>
            </a:endParaRPr>
          </a:p>
        </p:txBody>
      </p:sp>
    </p:spTree>
    <p:extLst>
      <p:ext uri="{BB962C8B-B14F-4D97-AF65-F5344CB8AC3E}">
        <p14:creationId xmlns:p14="http://schemas.microsoft.com/office/powerpoint/2010/main" val="1795956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17259300" y="3400658"/>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852562" y="985838"/>
            <a:ext cx="10086411" cy="463268"/>
          </a:xfrm>
          <a:prstGeom prst="rect">
            <a:avLst/>
          </a:prstGeom>
        </p:spPr>
        <p:txBody>
          <a:bodyPr lIns="0" tIns="0" rIns="0" bIns="0" rtlCol="0" anchor="t">
            <a:spAutoFit/>
          </a:bodyPr>
          <a:lstStyle/>
          <a:p>
            <a:pPr>
              <a:lnSpc>
                <a:spcPts val="3599"/>
              </a:lnSpc>
            </a:pPr>
            <a:r>
              <a:rPr lang="en-US" sz="3950">
                <a:solidFill>
                  <a:srgbClr val="242622"/>
                </a:solidFill>
                <a:latin typeface="Lilita One"/>
                <a:ea typeface="Lilita One"/>
                <a:cs typeface="Lilita One"/>
                <a:sym typeface="Lilita One"/>
              </a:rPr>
              <a:t>3.5/ Video Vision Transformer (</a:t>
            </a:r>
            <a:r>
              <a:rPr lang="en-US" sz="3950" err="1">
                <a:solidFill>
                  <a:srgbClr val="242622"/>
                </a:solidFill>
                <a:latin typeface="Lilita One"/>
                <a:ea typeface="Lilita One"/>
                <a:cs typeface="Lilita One"/>
                <a:sym typeface="Lilita One"/>
              </a:rPr>
              <a:t>ViViT</a:t>
            </a:r>
            <a:r>
              <a:rPr lang="en-US" sz="3950">
                <a:solidFill>
                  <a:srgbClr val="242622"/>
                </a:solidFill>
                <a:latin typeface="Lilita One"/>
                <a:ea typeface="Lilita One"/>
                <a:cs typeface="Lilita One"/>
                <a:sym typeface="Lilita One"/>
              </a:rPr>
              <a:t>)</a:t>
            </a:r>
            <a:endParaRPr lang="en-US" sz="3950">
              <a:solidFill>
                <a:srgbClr val="242622"/>
              </a:solidFill>
              <a:latin typeface="Lilita One"/>
              <a:ea typeface="Lilita One"/>
              <a:cs typeface="Lilita One"/>
            </a:endParaRPr>
          </a:p>
        </p:txBody>
      </p:sp>
      <p:sp>
        <p:nvSpPr>
          <p:cNvPr id="17" name="TextBox 17"/>
          <p:cNvSpPr txBox="1"/>
          <p:nvPr/>
        </p:nvSpPr>
        <p:spPr>
          <a:xfrm>
            <a:off x="1788878" y="2573003"/>
            <a:ext cx="12912923" cy="4798237"/>
          </a:xfrm>
          <a:prstGeom prst="rect">
            <a:avLst/>
          </a:prstGeom>
        </p:spPr>
        <p:txBody>
          <a:bodyPr wrap="square" lIns="0" tIns="0" rIns="0" bIns="0" rtlCol="0" anchor="t">
            <a:spAutoFit/>
          </a:bodyPr>
          <a:lstStyle/>
          <a:p>
            <a:pPr>
              <a:lnSpc>
                <a:spcPct val="150000"/>
              </a:lnSpc>
            </a:pPr>
            <a:r>
              <a:rPr lang="en-US" sz="2800" b="1">
                <a:latin typeface="Solway"/>
                <a:ea typeface="+mn-lt"/>
                <a:cs typeface="+mn-lt"/>
              </a:rPr>
              <a:t>Introduction Video Vision Transformers</a:t>
            </a:r>
            <a:endParaRPr lang="en-US" sz="2800">
              <a:latin typeface="Solway"/>
              <a:ea typeface="+mn-lt"/>
              <a:cs typeface="+mn-lt"/>
            </a:endParaRPr>
          </a:p>
          <a:p>
            <a:pPr marL="571500" indent="-571500">
              <a:lnSpc>
                <a:spcPct val="150000"/>
              </a:lnSpc>
              <a:buFont typeface="Arial"/>
              <a:buChar char="•"/>
            </a:pPr>
            <a:r>
              <a:rPr lang="en-US" sz="2400" b="1">
                <a:latin typeface="Solway"/>
                <a:ea typeface="+mn-lt"/>
                <a:cs typeface="+mn-lt"/>
              </a:rPr>
              <a:t>Video Vision Transformers (</a:t>
            </a:r>
            <a:r>
              <a:rPr lang="en-US" sz="2400" b="1" err="1">
                <a:latin typeface="Solway"/>
                <a:ea typeface="+mn-lt"/>
                <a:cs typeface="+mn-lt"/>
              </a:rPr>
              <a:t>ViViT</a:t>
            </a:r>
            <a:r>
              <a:rPr lang="en-US" sz="2400" b="1">
                <a:latin typeface="Solway"/>
                <a:ea typeface="+mn-lt"/>
                <a:cs typeface="+mn-lt"/>
              </a:rPr>
              <a:t>)</a:t>
            </a:r>
            <a:r>
              <a:rPr lang="en-US" sz="2400">
                <a:latin typeface="Solway"/>
                <a:ea typeface="+mn-lt"/>
                <a:cs typeface="+mn-lt"/>
              </a:rPr>
              <a:t> extend the concept of Vision Transformers (</a:t>
            </a:r>
            <a:r>
              <a:rPr lang="en-US" sz="2400" err="1">
                <a:latin typeface="Solway"/>
                <a:ea typeface="+mn-lt"/>
                <a:cs typeface="+mn-lt"/>
              </a:rPr>
              <a:t>ViTs</a:t>
            </a:r>
            <a:r>
              <a:rPr lang="en-US" sz="2400">
                <a:latin typeface="Solway"/>
                <a:ea typeface="+mn-lt"/>
                <a:cs typeface="+mn-lt"/>
              </a:rPr>
              <a:t>) to handle video data.</a:t>
            </a:r>
          </a:p>
          <a:p>
            <a:pPr marL="571500" indent="-571500">
              <a:lnSpc>
                <a:spcPct val="150000"/>
              </a:lnSpc>
              <a:buFont typeface="Arial"/>
              <a:buChar char="•"/>
            </a:pPr>
            <a:r>
              <a:rPr lang="en-US" sz="2400">
                <a:latin typeface="Solway"/>
                <a:ea typeface="+mn-lt"/>
                <a:cs typeface="+mn-lt"/>
              </a:rPr>
              <a:t>Inspired by the success of Transformers in natural language processing (NLP) and image classification.</a:t>
            </a:r>
          </a:p>
          <a:p>
            <a:pPr marL="571500" indent="-571500">
              <a:lnSpc>
                <a:spcPct val="150000"/>
              </a:lnSpc>
              <a:buFont typeface="Arial"/>
              <a:buChar char="•"/>
            </a:pPr>
            <a:r>
              <a:rPr lang="en-US" sz="2400">
                <a:latin typeface="Solway"/>
                <a:ea typeface="+mn-lt"/>
                <a:cs typeface="+mn-lt"/>
              </a:rPr>
              <a:t>Specifically designed to model </a:t>
            </a:r>
            <a:r>
              <a:rPr lang="en-US" sz="2400" b="1" err="1">
                <a:latin typeface="Solway"/>
                <a:ea typeface="+mn-lt"/>
                <a:cs typeface="+mn-lt"/>
              </a:rPr>
              <a:t>spatio</a:t>
            </a:r>
            <a:r>
              <a:rPr lang="en-US" sz="2400" b="1">
                <a:latin typeface="Solway"/>
                <a:ea typeface="+mn-lt"/>
                <a:cs typeface="+mn-lt"/>
              </a:rPr>
              <a:t>-temporal dependencies</a:t>
            </a:r>
            <a:r>
              <a:rPr lang="en-US" sz="2400">
                <a:latin typeface="Solway"/>
                <a:ea typeface="+mn-lt"/>
                <a:cs typeface="+mn-lt"/>
              </a:rPr>
              <a:t> in video, making them effective for tasks like video classification and action recognition.</a:t>
            </a:r>
            <a:endParaRPr lang="en-US" sz="2400">
              <a:latin typeface="Solway"/>
              <a:ea typeface="Calibri"/>
              <a:cs typeface="Calibri"/>
            </a:endParaRPr>
          </a:p>
          <a:p>
            <a:pPr marL="571500" indent="-571500">
              <a:lnSpc>
                <a:spcPct val="150000"/>
              </a:lnSpc>
              <a:buFont typeface="Arial"/>
              <a:buChar char="•"/>
            </a:pPr>
            <a:endParaRPr lang="en-US" sz="4000">
              <a:ea typeface="+mn-lt"/>
              <a:cs typeface="+mn-lt"/>
            </a:endParaRPr>
          </a:p>
        </p:txBody>
      </p:sp>
      <p:grpSp>
        <p:nvGrpSpPr>
          <p:cNvPr id="21" name="Group 21"/>
          <p:cNvGrpSpPr/>
          <p:nvPr/>
        </p:nvGrpSpPr>
        <p:grpSpPr>
          <a:xfrm>
            <a:off x="2932177" y="-2255769"/>
            <a:ext cx="3284469" cy="328446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21</a:t>
            </a:r>
          </a:p>
        </p:txBody>
      </p:sp>
      <p:sp>
        <p:nvSpPr>
          <p:cNvPr id="9" name="Freeform 14">
            <a:extLst>
              <a:ext uri="{FF2B5EF4-FFF2-40B4-BE49-F238E27FC236}">
                <a16:creationId xmlns:a16="http://schemas.microsoft.com/office/drawing/2014/main" id="{54699F8C-F411-9A89-C714-755B022027BB}"/>
              </a:ext>
            </a:extLst>
          </p:cNvPr>
          <p:cNvSpPr/>
          <p:nvPr/>
        </p:nvSpPr>
        <p:spPr>
          <a:xfrm>
            <a:off x="15455537" y="2891541"/>
            <a:ext cx="2992254" cy="2502613"/>
          </a:xfrm>
          <a:custGeom>
            <a:avLst/>
            <a:gdLst/>
            <a:ahLst/>
            <a:cxnLst/>
            <a:rect l="l" t="t" r="r" b="b"/>
            <a:pathLst>
              <a:path w="2992254" h="2502613">
                <a:moveTo>
                  <a:pt x="0" y="0"/>
                </a:moveTo>
                <a:lnTo>
                  <a:pt x="2992255" y="0"/>
                </a:lnTo>
                <a:lnTo>
                  <a:pt x="2992255" y="2502613"/>
                </a:lnTo>
                <a:lnTo>
                  <a:pt x="0" y="25026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14" name="Freeform 15">
            <a:extLst>
              <a:ext uri="{FF2B5EF4-FFF2-40B4-BE49-F238E27FC236}">
                <a16:creationId xmlns:a16="http://schemas.microsoft.com/office/drawing/2014/main" id="{E56E0019-0444-179E-3EBE-FEC65E174A77}"/>
              </a:ext>
            </a:extLst>
          </p:cNvPr>
          <p:cNvSpPr/>
          <p:nvPr/>
        </p:nvSpPr>
        <p:spPr>
          <a:xfrm>
            <a:off x="388779" y="8598636"/>
            <a:ext cx="1764779" cy="1447119"/>
          </a:xfrm>
          <a:custGeom>
            <a:avLst/>
            <a:gdLst/>
            <a:ahLst/>
            <a:cxnLst/>
            <a:rect l="l" t="t" r="r" b="b"/>
            <a:pathLst>
              <a:path w="1764779" h="1447119">
                <a:moveTo>
                  <a:pt x="0" y="0"/>
                </a:moveTo>
                <a:lnTo>
                  <a:pt x="1764779" y="0"/>
                </a:lnTo>
                <a:lnTo>
                  <a:pt x="1764779" y="1447118"/>
                </a:lnTo>
                <a:lnTo>
                  <a:pt x="0" y="14471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grpSp>
        <p:nvGrpSpPr>
          <p:cNvPr id="20" name="Group 17">
            <a:extLst>
              <a:ext uri="{FF2B5EF4-FFF2-40B4-BE49-F238E27FC236}">
                <a16:creationId xmlns:a16="http://schemas.microsoft.com/office/drawing/2014/main" id="{6C6FAD69-5742-BDD1-9E90-0895928C48D2}"/>
              </a:ext>
            </a:extLst>
          </p:cNvPr>
          <p:cNvGrpSpPr/>
          <p:nvPr/>
        </p:nvGrpSpPr>
        <p:grpSpPr>
          <a:xfrm>
            <a:off x="975630" y="8289520"/>
            <a:ext cx="1177928" cy="1209110"/>
            <a:chOff x="0" y="-38100"/>
            <a:chExt cx="310236" cy="318449"/>
          </a:xfrm>
        </p:grpSpPr>
        <p:sp>
          <p:nvSpPr>
            <p:cNvPr id="18" name="Freeform 18">
              <a:extLst>
                <a:ext uri="{FF2B5EF4-FFF2-40B4-BE49-F238E27FC236}">
                  <a16:creationId xmlns:a16="http://schemas.microsoft.com/office/drawing/2014/main" id="{36D4201F-E441-7E6D-269C-62210BD07ECD}"/>
                </a:ext>
              </a:extLst>
            </p:cNvPr>
            <p:cNvSpPr/>
            <p:nvPr/>
          </p:nvSpPr>
          <p:spPr>
            <a:xfrm>
              <a:off x="0" y="0"/>
              <a:ext cx="310236" cy="280349"/>
            </a:xfrm>
            <a:custGeom>
              <a:avLst/>
              <a:gdLst/>
              <a:ahLst/>
              <a:cxnLst/>
              <a:rect l="l" t="t" r="r" b="b"/>
              <a:pathLst>
                <a:path w="310236" h="280349">
                  <a:moveTo>
                    <a:pt x="0" y="0"/>
                  </a:moveTo>
                  <a:lnTo>
                    <a:pt x="310236" y="0"/>
                  </a:lnTo>
                  <a:lnTo>
                    <a:pt x="310236" y="280349"/>
                  </a:lnTo>
                  <a:lnTo>
                    <a:pt x="0" y="280349"/>
                  </a:lnTo>
                  <a:close/>
                </a:path>
              </a:pathLst>
            </a:custGeom>
            <a:solidFill>
              <a:srgbClr val="000000">
                <a:alpha val="0"/>
              </a:srgbClr>
            </a:solidFill>
            <a:ln w="38100" cap="sq">
              <a:solidFill>
                <a:srgbClr val="FF3131"/>
              </a:solidFill>
              <a:prstDash val="solid"/>
              <a:miter/>
            </a:ln>
          </p:spPr>
          <p:txBody>
            <a:bodyPr/>
            <a:lstStyle/>
            <a:p>
              <a:endParaRPr lang="en-TW"/>
            </a:p>
          </p:txBody>
        </p:sp>
        <p:sp>
          <p:nvSpPr>
            <p:cNvPr id="19" name="TextBox 19">
              <a:extLst>
                <a:ext uri="{FF2B5EF4-FFF2-40B4-BE49-F238E27FC236}">
                  <a16:creationId xmlns:a16="http://schemas.microsoft.com/office/drawing/2014/main" id="{EDF87328-70F2-025B-59D0-30FBE713AE2E}"/>
                </a:ext>
              </a:extLst>
            </p:cNvPr>
            <p:cNvSpPr txBox="1"/>
            <p:nvPr/>
          </p:nvSpPr>
          <p:spPr>
            <a:xfrm>
              <a:off x="0" y="-38100"/>
              <a:ext cx="310236" cy="318449"/>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606656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17259300" y="3400658"/>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852562" y="985838"/>
            <a:ext cx="10086411" cy="463268"/>
          </a:xfrm>
          <a:prstGeom prst="rect">
            <a:avLst/>
          </a:prstGeom>
        </p:spPr>
        <p:txBody>
          <a:bodyPr lIns="0" tIns="0" rIns="0" bIns="0" rtlCol="0" anchor="t">
            <a:spAutoFit/>
          </a:bodyPr>
          <a:lstStyle/>
          <a:p>
            <a:pPr>
              <a:lnSpc>
                <a:spcPts val="3599"/>
              </a:lnSpc>
            </a:pPr>
            <a:r>
              <a:rPr lang="en-US" sz="3950">
                <a:solidFill>
                  <a:srgbClr val="242622"/>
                </a:solidFill>
                <a:latin typeface="Lilita One"/>
                <a:ea typeface="Lilita One"/>
                <a:cs typeface="Lilita One"/>
                <a:sym typeface="Lilita One"/>
              </a:rPr>
              <a:t>3.5/ Video Vision Transformer (</a:t>
            </a:r>
            <a:r>
              <a:rPr lang="en-US" sz="3950" err="1">
                <a:solidFill>
                  <a:srgbClr val="242622"/>
                </a:solidFill>
                <a:latin typeface="Lilita One"/>
                <a:ea typeface="Lilita One"/>
                <a:cs typeface="Lilita One"/>
                <a:sym typeface="Lilita One"/>
              </a:rPr>
              <a:t>ViViT</a:t>
            </a:r>
            <a:r>
              <a:rPr lang="en-US" sz="3950">
                <a:solidFill>
                  <a:srgbClr val="242622"/>
                </a:solidFill>
                <a:latin typeface="Lilita One"/>
                <a:ea typeface="Lilita One"/>
                <a:cs typeface="Lilita One"/>
                <a:sym typeface="Lilita One"/>
              </a:rPr>
              <a:t>)</a:t>
            </a:r>
            <a:endParaRPr lang="en-US" sz="3950">
              <a:solidFill>
                <a:srgbClr val="242622"/>
              </a:solidFill>
              <a:latin typeface="Lilita One"/>
              <a:ea typeface="Lilita One"/>
              <a:cs typeface="Lilita One"/>
            </a:endParaRPr>
          </a:p>
        </p:txBody>
      </p:sp>
      <p:grpSp>
        <p:nvGrpSpPr>
          <p:cNvPr id="21" name="Group 21"/>
          <p:cNvGrpSpPr/>
          <p:nvPr/>
        </p:nvGrpSpPr>
        <p:grpSpPr>
          <a:xfrm>
            <a:off x="2932177" y="-2255769"/>
            <a:ext cx="3284469" cy="328446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22</a:t>
            </a:r>
          </a:p>
        </p:txBody>
      </p:sp>
      <p:pic>
        <p:nvPicPr>
          <p:cNvPr id="5" name="Picture 4" descr="A cat sitting on a blanket&#10;&#10;Description automatically generated">
            <a:extLst>
              <a:ext uri="{FF2B5EF4-FFF2-40B4-BE49-F238E27FC236}">
                <a16:creationId xmlns:a16="http://schemas.microsoft.com/office/drawing/2014/main" id="{84D72DC3-A8A5-5528-40DC-41677584EAD1}"/>
              </a:ext>
            </a:extLst>
          </p:cNvPr>
          <p:cNvPicPr>
            <a:picLocks noChangeAspect="1"/>
          </p:cNvPicPr>
          <p:nvPr/>
        </p:nvPicPr>
        <p:blipFill>
          <a:blip r:embed="rId2"/>
          <a:stretch>
            <a:fillRect/>
          </a:stretch>
        </p:blipFill>
        <p:spPr>
          <a:xfrm>
            <a:off x="2724150" y="3400912"/>
            <a:ext cx="12839700" cy="4419600"/>
          </a:xfrm>
          <a:prstGeom prst="rect">
            <a:avLst/>
          </a:prstGeom>
        </p:spPr>
      </p:pic>
      <p:sp>
        <p:nvSpPr>
          <p:cNvPr id="9" name="Rectangle: Rounded Corners 8">
            <a:extLst>
              <a:ext uri="{FF2B5EF4-FFF2-40B4-BE49-F238E27FC236}">
                <a16:creationId xmlns:a16="http://schemas.microsoft.com/office/drawing/2014/main" id="{D6E1993B-F317-4656-F9E8-F7C1C13419DD}"/>
              </a:ext>
            </a:extLst>
          </p:cNvPr>
          <p:cNvSpPr/>
          <p:nvPr/>
        </p:nvSpPr>
        <p:spPr>
          <a:xfrm>
            <a:off x="1168399" y="2057400"/>
            <a:ext cx="4419600" cy="863600"/>
          </a:xfrm>
          <a:prstGeom prst="roundRect">
            <a:avLst/>
          </a:prstGeom>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sz="3200">
                <a:latin typeface="Solway"/>
                <a:ea typeface="Calibri"/>
                <a:cs typeface="Calibri"/>
              </a:rPr>
              <a:t>Token in Images</a:t>
            </a:r>
          </a:p>
        </p:txBody>
      </p:sp>
      <p:sp>
        <p:nvSpPr>
          <p:cNvPr id="13" name="TextBox 12">
            <a:extLst>
              <a:ext uri="{FF2B5EF4-FFF2-40B4-BE49-F238E27FC236}">
                <a16:creationId xmlns:a16="http://schemas.microsoft.com/office/drawing/2014/main" id="{EB3C1A3E-4FA9-9184-4641-44B63417982D}"/>
              </a:ext>
            </a:extLst>
          </p:cNvPr>
          <p:cNvSpPr txBox="1"/>
          <p:nvPr/>
        </p:nvSpPr>
        <p:spPr>
          <a:xfrm>
            <a:off x="9142294" y="3402074"/>
            <a:ext cx="18733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14 patches</a:t>
            </a:r>
            <a:endParaRPr lang="en-US"/>
          </a:p>
        </p:txBody>
      </p:sp>
      <p:sp>
        <p:nvSpPr>
          <p:cNvPr id="14" name="TextBox 13">
            <a:extLst>
              <a:ext uri="{FF2B5EF4-FFF2-40B4-BE49-F238E27FC236}">
                <a16:creationId xmlns:a16="http://schemas.microsoft.com/office/drawing/2014/main" id="{76D4DF35-1683-AA18-2846-ECB293028F86}"/>
              </a:ext>
            </a:extLst>
          </p:cNvPr>
          <p:cNvSpPr txBox="1"/>
          <p:nvPr/>
        </p:nvSpPr>
        <p:spPr>
          <a:xfrm rot="-5400000">
            <a:off x="6839608" y="4520045"/>
            <a:ext cx="18733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14 patches</a:t>
            </a:r>
            <a:endParaRPr lang="en-US"/>
          </a:p>
        </p:txBody>
      </p:sp>
    </p:spTree>
    <p:extLst>
      <p:ext uri="{BB962C8B-B14F-4D97-AF65-F5344CB8AC3E}">
        <p14:creationId xmlns:p14="http://schemas.microsoft.com/office/powerpoint/2010/main" val="944390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17259300" y="3400658"/>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852562" y="985838"/>
            <a:ext cx="10086411" cy="463268"/>
          </a:xfrm>
          <a:prstGeom prst="rect">
            <a:avLst/>
          </a:prstGeom>
        </p:spPr>
        <p:txBody>
          <a:bodyPr lIns="0" tIns="0" rIns="0" bIns="0" rtlCol="0" anchor="t">
            <a:spAutoFit/>
          </a:bodyPr>
          <a:lstStyle/>
          <a:p>
            <a:pPr>
              <a:lnSpc>
                <a:spcPts val="3599"/>
              </a:lnSpc>
            </a:pPr>
            <a:r>
              <a:rPr lang="en-US" sz="3950">
                <a:solidFill>
                  <a:srgbClr val="242622"/>
                </a:solidFill>
                <a:latin typeface="Lilita One"/>
                <a:ea typeface="Lilita One"/>
                <a:cs typeface="Lilita One"/>
                <a:sym typeface="Lilita One"/>
              </a:rPr>
              <a:t>3.5/ Video Vision Transformer (</a:t>
            </a:r>
            <a:r>
              <a:rPr lang="en-US" sz="3950" err="1">
                <a:solidFill>
                  <a:srgbClr val="242622"/>
                </a:solidFill>
                <a:latin typeface="Lilita One"/>
                <a:ea typeface="Lilita One"/>
                <a:cs typeface="Lilita One"/>
                <a:sym typeface="Lilita One"/>
              </a:rPr>
              <a:t>ViViT</a:t>
            </a:r>
            <a:r>
              <a:rPr lang="en-US" sz="3950">
                <a:solidFill>
                  <a:srgbClr val="242622"/>
                </a:solidFill>
                <a:latin typeface="Lilita One"/>
                <a:ea typeface="Lilita One"/>
                <a:cs typeface="Lilita One"/>
                <a:sym typeface="Lilita One"/>
              </a:rPr>
              <a:t>)</a:t>
            </a:r>
            <a:endParaRPr lang="en-US" sz="3950">
              <a:solidFill>
                <a:srgbClr val="242622"/>
              </a:solidFill>
              <a:latin typeface="Lilita One"/>
              <a:ea typeface="Lilita One"/>
              <a:cs typeface="Lilita One"/>
            </a:endParaRPr>
          </a:p>
        </p:txBody>
      </p:sp>
      <p:grpSp>
        <p:nvGrpSpPr>
          <p:cNvPr id="21" name="Group 21"/>
          <p:cNvGrpSpPr/>
          <p:nvPr/>
        </p:nvGrpSpPr>
        <p:grpSpPr>
          <a:xfrm>
            <a:off x="2932177" y="-2255769"/>
            <a:ext cx="3284469" cy="328446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sym typeface="Solway Bold"/>
              </a:rPr>
              <a:t>23</a:t>
            </a:r>
            <a:endParaRPr lang="en-US" sz="3199" b="1">
              <a:solidFill>
                <a:srgbClr val="000000"/>
              </a:solidFill>
              <a:latin typeface="Solway Bold"/>
              <a:ea typeface="Solway Bold"/>
              <a:cs typeface="Solway Bold"/>
              <a:sym typeface="Solway Bold"/>
            </a:endParaRPr>
          </a:p>
        </p:txBody>
      </p:sp>
      <p:sp>
        <p:nvSpPr>
          <p:cNvPr id="9" name="Rectangle: Rounded Corners 8">
            <a:extLst>
              <a:ext uri="{FF2B5EF4-FFF2-40B4-BE49-F238E27FC236}">
                <a16:creationId xmlns:a16="http://schemas.microsoft.com/office/drawing/2014/main" id="{D6E1993B-F317-4656-F9E8-F7C1C13419DD}"/>
              </a:ext>
            </a:extLst>
          </p:cNvPr>
          <p:cNvSpPr/>
          <p:nvPr/>
        </p:nvSpPr>
        <p:spPr>
          <a:xfrm>
            <a:off x="11697348" y="789254"/>
            <a:ext cx="4419600" cy="863600"/>
          </a:xfrm>
          <a:prstGeom prst="roundRect">
            <a:avLst/>
          </a:prstGeom>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r>
              <a:rPr lang="en-US" sz="3600">
                <a:ea typeface="Calibri"/>
                <a:cs typeface="Calibri"/>
              </a:rPr>
              <a:t>Token in Videos</a:t>
            </a:r>
          </a:p>
        </p:txBody>
      </p:sp>
      <p:pic>
        <p:nvPicPr>
          <p:cNvPr id="14" name="Picture 13" descr="A group of penguins on an ice floe&#10;&#10;Description automatically generated">
            <a:extLst>
              <a:ext uri="{FF2B5EF4-FFF2-40B4-BE49-F238E27FC236}">
                <a16:creationId xmlns:a16="http://schemas.microsoft.com/office/drawing/2014/main" id="{688CA7A8-783F-95D6-903B-E2A2862D7803}"/>
              </a:ext>
            </a:extLst>
          </p:cNvPr>
          <p:cNvPicPr>
            <a:picLocks noChangeAspect="1"/>
          </p:cNvPicPr>
          <p:nvPr/>
        </p:nvPicPr>
        <p:blipFill>
          <a:blip r:embed="rId2"/>
          <a:srcRect l="3272" r="3162" b="-307"/>
          <a:stretch/>
        </p:blipFill>
        <p:spPr>
          <a:xfrm>
            <a:off x="384198" y="3230783"/>
            <a:ext cx="8516961" cy="3258121"/>
          </a:xfrm>
          <a:prstGeom prst="rect">
            <a:avLst/>
          </a:prstGeom>
        </p:spPr>
      </p:pic>
      <p:pic>
        <p:nvPicPr>
          <p:cNvPr id="16" name="Picture 15">
            <a:extLst>
              <a:ext uri="{FF2B5EF4-FFF2-40B4-BE49-F238E27FC236}">
                <a16:creationId xmlns:a16="http://schemas.microsoft.com/office/drawing/2014/main" id="{F14FA591-82C4-CCD0-2F07-AB8E87D9F75F}"/>
              </a:ext>
            </a:extLst>
          </p:cNvPr>
          <p:cNvPicPr>
            <a:picLocks noChangeAspect="1"/>
          </p:cNvPicPr>
          <p:nvPr/>
        </p:nvPicPr>
        <p:blipFill>
          <a:blip r:embed="rId3"/>
          <a:stretch>
            <a:fillRect/>
          </a:stretch>
        </p:blipFill>
        <p:spPr>
          <a:xfrm>
            <a:off x="10346722" y="3228975"/>
            <a:ext cx="7105650" cy="3829050"/>
          </a:xfrm>
          <a:prstGeom prst="rect">
            <a:avLst/>
          </a:prstGeom>
        </p:spPr>
      </p:pic>
      <p:cxnSp>
        <p:nvCxnSpPr>
          <p:cNvPr id="17" name="Straight Arrow Connector 16">
            <a:extLst>
              <a:ext uri="{FF2B5EF4-FFF2-40B4-BE49-F238E27FC236}">
                <a16:creationId xmlns:a16="http://schemas.microsoft.com/office/drawing/2014/main" id="{B3B1E515-86A2-24D6-05E2-41097B671039}"/>
              </a:ext>
            </a:extLst>
          </p:cNvPr>
          <p:cNvCxnSpPr/>
          <p:nvPr/>
        </p:nvCxnSpPr>
        <p:spPr>
          <a:xfrm flipH="1">
            <a:off x="9590261" y="2283775"/>
            <a:ext cx="32260" cy="6224112"/>
          </a:xfrm>
          <a:prstGeom prst="straightConnector1">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48D49236-4F71-4BE4-A66E-A1641872CCA1}"/>
              </a:ext>
            </a:extLst>
          </p:cNvPr>
          <p:cNvSpPr/>
          <p:nvPr/>
        </p:nvSpPr>
        <p:spPr>
          <a:xfrm>
            <a:off x="1827501" y="2140830"/>
            <a:ext cx="5487512" cy="86360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en-US" sz="3600">
                <a:ea typeface="Calibri"/>
                <a:cs typeface="Calibri"/>
              </a:rPr>
              <a:t>Uniform frame sampling</a:t>
            </a:r>
            <a:endParaRPr lang="en-US"/>
          </a:p>
        </p:txBody>
      </p:sp>
      <p:sp>
        <p:nvSpPr>
          <p:cNvPr id="19" name="Rectangle: Rounded Corners 18">
            <a:extLst>
              <a:ext uri="{FF2B5EF4-FFF2-40B4-BE49-F238E27FC236}">
                <a16:creationId xmlns:a16="http://schemas.microsoft.com/office/drawing/2014/main" id="{01CA652F-EF45-6CA9-52EE-1226CBFF5472}"/>
              </a:ext>
            </a:extLst>
          </p:cNvPr>
          <p:cNvSpPr/>
          <p:nvPr/>
        </p:nvSpPr>
        <p:spPr>
          <a:xfrm>
            <a:off x="11689005" y="2140830"/>
            <a:ext cx="4419600" cy="86360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en-US" sz="3600" dirty="0" err="1">
                <a:ea typeface="+mn-lt"/>
                <a:cs typeface="+mn-lt"/>
              </a:rPr>
              <a:t>Tubelet</a:t>
            </a:r>
            <a:r>
              <a:rPr lang="en-US" sz="3600" dirty="0">
                <a:ea typeface="+mn-lt"/>
                <a:cs typeface="+mn-lt"/>
              </a:rPr>
              <a:t> embedding</a:t>
            </a:r>
            <a:endParaRPr lang="en-US" dirty="0"/>
          </a:p>
        </p:txBody>
      </p:sp>
      <p:sp>
        <p:nvSpPr>
          <p:cNvPr id="20" name="TextBox 19">
            <a:extLst>
              <a:ext uri="{FF2B5EF4-FFF2-40B4-BE49-F238E27FC236}">
                <a16:creationId xmlns:a16="http://schemas.microsoft.com/office/drawing/2014/main" id="{D50ED1C8-0EAB-DCE2-E804-B6B9C5A1907F}"/>
              </a:ext>
            </a:extLst>
          </p:cNvPr>
          <p:cNvSpPr txBox="1"/>
          <p:nvPr/>
        </p:nvSpPr>
        <p:spPr>
          <a:xfrm>
            <a:off x="422160" y="7059068"/>
            <a:ext cx="849991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lnSpc>
                <a:spcPct val="150000"/>
              </a:lnSpc>
              <a:buFont typeface="Arial"/>
              <a:buChar char="•"/>
            </a:pPr>
            <a:r>
              <a:rPr lang="en-US" sz="2400">
                <a:latin typeface="Solway"/>
              </a:rPr>
              <a:t>Uniformly sample </a:t>
            </a:r>
            <a:r>
              <a:rPr lang="en-US" sz="2400" err="1">
                <a:latin typeface="Solway"/>
              </a:rPr>
              <a:t>n</a:t>
            </a:r>
            <a:r>
              <a:rPr lang="en-US" sz="2400" baseline="-25000" err="1">
                <a:latin typeface="Solway"/>
              </a:rPr>
              <a:t>t</a:t>
            </a:r>
            <a:r>
              <a:rPr lang="en-US" sz="2400">
                <a:latin typeface="Solway"/>
              </a:rPr>
              <a:t> frames from the input</a:t>
            </a:r>
            <a:endParaRPr lang="en-US">
              <a:ea typeface="Calibri"/>
              <a:cs typeface="Calibri"/>
            </a:endParaRPr>
          </a:p>
          <a:p>
            <a:pPr marL="571500" indent="-571500">
              <a:lnSpc>
                <a:spcPct val="150000"/>
              </a:lnSpc>
              <a:buFont typeface="Arial"/>
              <a:buChar char="•"/>
            </a:pPr>
            <a:r>
              <a:rPr lang="en-US" sz="2400">
                <a:latin typeface="Solway"/>
              </a:rPr>
              <a:t>Embed each 2D frame independently using the same method as </a:t>
            </a:r>
            <a:r>
              <a:rPr lang="en-US" sz="2400" err="1">
                <a:latin typeface="Solway"/>
              </a:rPr>
              <a:t>ViT</a:t>
            </a:r>
            <a:endParaRPr lang="en-US" sz="2400">
              <a:latin typeface="Solway"/>
            </a:endParaRPr>
          </a:p>
          <a:p>
            <a:pPr marL="571500" indent="-571500">
              <a:lnSpc>
                <a:spcPct val="150000"/>
              </a:lnSpc>
              <a:buFont typeface="Arial"/>
              <a:buChar char="•"/>
            </a:pPr>
            <a:r>
              <a:rPr lang="en-US" sz="2400">
                <a:latin typeface="Solway"/>
              </a:rPr>
              <a:t>Concatenate all these tokens together</a:t>
            </a:r>
          </a:p>
        </p:txBody>
      </p:sp>
      <p:sp>
        <p:nvSpPr>
          <p:cNvPr id="25" name="TextBox 24">
            <a:extLst>
              <a:ext uri="{FF2B5EF4-FFF2-40B4-BE49-F238E27FC236}">
                <a16:creationId xmlns:a16="http://schemas.microsoft.com/office/drawing/2014/main" id="{F52CE61F-34E4-ACA3-8949-3EB186AD154C}"/>
              </a:ext>
            </a:extLst>
          </p:cNvPr>
          <p:cNvSpPr txBox="1"/>
          <p:nvPr/>
        </p:nvSpPr>
        <p:spPr>
          <a:xfrm>
            <a:off x="10333721" y="7426163"/>
            <a:ext cx="7131652"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400">
                <a:latin typeface="Solway"/>
              </a:rPr>
              <a:t>Fuse </a:t>
            </a:r>
            <a:r>
              <a:rPr lang="en-US" sz="2400" err="1">
                <a:latin typeface="Solway"/>
              </a:rPr>
              <a:t>spatio</a:t>
            </a:r>
            <a:r>
              <a:rPr lang="en-US" sz="2400">
                <a:latin typeface="Solway"/>
              </a:rPr>
              <a:t>-temporal information during </a:t>
            </a:r>
            <a:r>
              <a:rPr lang="en-US" sz="2400" err="1">
                <a:latin typeface="Solway"/>
              </a:rPr>
              <a:t>tokenisation</a:t>
            </a:r>
            <a:endParaRPr lang="en-US" sz="2400" err="1">
              <a:latin typeface="Solway"/>
              <a:ea typeface="Calibri"/>
              <a:cs typeface="Calibri"/>
            </a:endParaRPr>
          </a:p>
          <a:p>
            <a:pPr marL="457200" indent="-457200">
              <a:lnSpc>
                <a:spcPct val="150000"/>
              </a:lnSpc>
              <a:buFont typeface="Arial"/>
              <a:buChar char="•"/>
            </a:pPr>
            <a:r>
              <a:rPr lang="en-US" sz="2400">
                <a:latin typeface="Solway"/>
              </a:rPr>
              <a:t>Extract non-overlapping, </a:t>
            </a:r>
            <a:r>
              <a:rPr lang="en-US" sz="2400" err="1">
                <a:latin typeface="Solway"/>
              </a:rPr>
              <a:t>spatio</a:t>
            </a:r>
            <a:r>
              <a:rPr lang="en-US" sz="2400">
                <a:latin typeface="Solway"/>
              </a:rPr>
              <a:t>-temporal "tubes" from the input volume</a:t>
            </a:r>
            <a:endParaRPr lang="en-US" sz="2400">
              <a:latin typeface="Solway"/>
              <a:ea typeface="Calibri"/>
              <a:cs typeface="Calibri"/>
            </a:endParaRPr>
          </a:p>
        </p:txBody>
      </p:sp>
      <p:sp>
        <p:nvSpPr>
          <p:cNvPr id="29" name="TextBox 28">
            <a:extLst>
              <a:ext uri="{FF2B5EF4-FFF2-40B4-BE49-F238E27FC236}">
                <a16:creationId xmlns:a16="http://schemas.microsoft.com/office/drawing/2014/main" id="{FAF3404B-A65F-DD30-5E46-8B95037E0F7C}"/>
              </a:ext>
            </a:extLst>
          </p:cNvPr>
          <p:cNvSpPr txBox="1"/>
          <p:nvPr/>
        </p:nvSpPr>
        <p:spPr>
          <a:xfrm>
            <a:off x="3708" y="9920090"/>
            <a:ext cx="144010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Arnab, Anurag, et al. "</a:t>
            </a:r>
            <a:r>
              <a:rPr lang="en-US" err="1">
                <a:ea typeface="+mn-lt"/>
                <a:cs typeface="+mn-lt"/>
              </a:rPr>
              <a:t>Vivit</a:t>
            </a:r>
            <a:r>
              <a:rPr lang="en-US">
                <a:ea typeface="+mn-lt"/>
                <a:cs typeface="+mn-lt"/>
              </a:rPr>
              <a:t>: A video vision transformer." Proceedings of the IEEE/CVF international conference on computer vision. 2021. </a:t>
            </a:r>
            <a:endParaRPr lang="en-US">
              <a:ea typeface="Calibri"/>
              <a:cs typeface="Calibri"/>
            </a:endParaRPr>
          </a:p>
        </p:txBody>
      </p:sp>
    </p:spTree>
    <p:extLst>
      <p:ext uri="{BB962C8B-B14F-4D97-AF65-F5344CB8AC3E}">
        <p14:creationId xmlns:p14="http://schemas.microsoft.com/office/powerpoint/2010/main" val="3821938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17259300" y="3400658"/>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852562" y="985838"/>
            <a:ext cx="10086411" cy="463268"/>
          </a:xfrm>
          <a:prstGeom prst="rect">
            <a:avLst/>
          </a:prstGeom>
        </p:spPr>
        <p:txBody>
          <a:bodyPr lIns="0" tIns="0" rIns="0" bIns="0" rtlCol="0" anchor="t">
            <a:spAutoFit/>
          </a:bodyPr>
          <a:lstStyle/>
          <a:p>
            <a:pPr>
              <a:lnSpc>
                <a:spcPts val="3599"/>
              </a:lnSpc>
            </a:pPr>
            <a:r>
              <a:rPr lang="en-US" sz="3950">
                <a:solidFill>
                  <a:srgbClr val="242622"/>
                </a:solidFill>
                <a:latin typeface="Lilita One"/>
                <a:ea typeface="Lilita One"/>
                <a:cs typeface="Lilita One"/>
                <a:sym typeface="Lilita One"/>
              </a:rPr>
              <a:t>3.5/ Video Vision Transformer (</a:t>
            </a:r>
            <a:r>
              <a:rPr lang="en-US" sz="3950" err="1">
                <a:solidFill>
                  <a:srgbClr val="242622"/>
                </a:solidFill>
                <a:latin typeface="Lilita One"/>
                <a:ea typeface="Lilita One"/>
                <a:cs typeface="Lilita One"/>
                <a:sym typeface="Lilita One"/>
              </a:rPr>
              <a:t>ViViT</a:t>
            </a:r>
            <a:r>
              <a:rPr lang="en-US" sz="3950">
                <a:solidFill>
                  <a:srgbClr val="242622"/>
                </a:solidFill>
                <a:latin typeface="Lilita One"/>
                <a:ea typeface="Lilita One"/>
                <a:cs typeface="Lilita One"/>
                <a:sym typeface="Lilita One"/>
              </a:rPr>
              <a:t>)</a:t>
            </a:r>
            <a:endParaRPr lang="en-US" sz="3950">
              <a:solidFill>
                <a:srgbClr val="242622"/>
              </a:solidFill>
              <a:latin typeface="Lilita One"/>
              <a:ea typeface="Lilita One"/>
              <a:cs typeface="Lilita One"/>
            </a:endParaRPr>
          </a:p>
        </p:txBody>
      </p:sp>
      <p:grpSp>
        <p:nvGrpSpPr>
          <p:cNvPr id="21" name="Group 21"/>
          <p:cNvGrpSpPr/>
          <p:nvPr/>
        </p:nvGrpSpPr>
        <p:grpSpPr>
          <a:xfrm>
            <a:off x="2932177" y="-2564462"/>
            <a:ext cx="3284469" cy="328446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3" name="Picture 12" descr="A diagram of a video editing process&#10;&#10;Description automatically generated">
            <a:extLst>
              <a:ext uri="{FF2B5EF4-FFF2-40B4-BE49-F238E27FC236}">
                <a16:creationId xmlns:a16="http://schemas.microsoft.com/office/drawing/2014/main" id="{2EFD26B3-BA59-04B6-9396-2BD6B990B013}"/>
              </a:ext>
            </a:extLst>
          </p:cNvPr>
          <p:cNvPicPr>
            <a:picLocks noChangeAspect="1"/>
          </p:cNvPicPr>
          <p:nvPr/>
        </p:nvPicPr>
        <p:blipFill>
          <a:blip r:embed="rId2"/>
          <a:stretch>
            <a:fillRect/>
          </a:stretch>
        </p:blipFill>
        <p:spPr>
          <a:xfrm>
            <a:off x="3820220" y="1939415"/>
            <a:ext cx="10647559" cy="6825322"/>
          </a:xfrm>
          <a:prstGeom prst="rect">
            <a:avLst/>
          </a:prstGeom>
        </p:spPr>
      </p:pic>
      <p:sp>
        <p:nvSpPr>
          <p:cNvPr id="19" name="TextBox 18">
            <a:extLst>
              <a:ext uri="{FF2B5EF4-FFF2-40B4-BE49-F238E27FC236}">
                <a16:creationId xmlns:a16="http://schemas.microsoft.com/office/drawing/2014/main" id="{F1D0851C-964F-A617-3AD6-98A7CECD3409}"/>
              </a:ext>
            </a:extLst>
          </p:cNvPr>
          <p:cNvSpPr txBox="1"/>
          <p:nvPr/>
        </p:nvSpPr>
        <p:spPr>
          <a:xfrm>
            <a:off x="3708" y="9920090"/>
            <a:ext cx="144010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Arnab, Anurag, et al. "</a:t>
            </a:r>
            <a:r>
              <a:rPr lang="en-US" err="1">
                <a:ea typeface="+mn-lt"/>
                <a:cs typeface="+mn-lt"/>
              </a:rPr>
              <a:t>Vivit</a:t>
            </a:r>
            <a:r>
              <a:rPr lang="en-US">
                <a:ea typeface="+mn-lt"/>
                <a:cs typeface="+mn-lt"/>
              </a:rPr>
              <a:t>: A video vision transformer." Proceedings of the IEEE/CVF international conference on computer vision. 2021. </a:t>
            </a:r>
            <a:endParaRPr lang="en-US">
              <a:ea typeface="Calibri"/>
              <a:cs typeface="Calibri"/>
            </a:endParaRPr>
          </a:p>
        </p:txBody>
      </p:sp>
      <p:sp>
        <p:nvSpPr>
          <p:cNvPr id="9" name="TextBox 24">
            <a:extLst>
              <a:ext uri="{FF2B5EF4-FFF2-40B4-BE49-F238E27FC236}">
                <a16:creationId xmlns:a16="http://schemas.microsoft.com/office/drawing/2014/main" id="{EE3506BC-923A-B7F6-78EE-A71184297150}"/>
              </a:ext>
            </a:extLst>
          </p:cNvPr>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sym typeface="Solway Bold"/>
              </a:rPr>
              <a:t>24</a:t>
            </a:r>
            <a:endParaRPr lang="en-US" sz="3199" b="1">
              <a:solidFill>
                <a:srgbClr val="000000"/>
              </a:solidFill>
              <a:latin typeface="Solway Bold"/>
              <a:ea typeface="Solway Bold"/>
              <a:cs typeface="Solway Bold"/>
              <a:sym typeface="Solway Bold"/>
            </a:endParaRPr>
          </a:p>
        </p:txBody>
      </p:sp>
    </p:spTree>
    <p:extLst>
      <p:ext uri="{BB962C8B-B14F-4D97-AF65-F5344CB8AC3E}">
        <p14:creationId xmlns:p14="http://schemas.microsoft.com/office/powerpoint/2010/main" val="254829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17259300" y="3400658"/>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852562" y="985838"/>
            <a:ext cx="10086411" cy="463268"/>
          </a:xfrm>
          <a:prstGeom prst="rect">
            <a:avLst/>
          </a:prstGeom>
        </p:spPr>
        <p:txBody>
          <a:bodyPr lIns="0" tIns="0" rIns="0" bIns="0" rtlCol="0" anchor="t">
            <a:spAutoFit/>
          </a:bodyPr>
          <a:lstStyle/>
          <a:p>
            <a:pPr>
              <a:lnSpc>
                <a:spcPts val="3599"/>
              </a:lnSpc>
            </a:pPr>
            <a:r>
              <a:rPr lang="en-US" sz="3950">
                <a:solidFill>
                  <a:srgbClr val="242622"/>
                </a:solidFill>
                <a:latin typeface="Lilita One"/>
                <a:ea typeface="Lilita One"/>
                <a:cs typeface="Lilita One"/>
                <a:sym typeface="Lilita One"/>
              </a:rPr>
              <a:t>3.5/ Video Vision Transformer (</a:t>
            </a:r>
            <a:r>
              <a:rPr lang="en-US" sz="3950" err="1">
                <a:solidFill>
                  <a:srgbClr val="242622"/>
                </a:solidFill>
                <a:latin typeface="Lilita One"/>
                <a:ea typeface="Lilita One"/>
                <a:cs typeface="Lilita One"/>
                <a:sym typeface="Lilita One"/>
              </a:rPr>
              <a:t>ViViT</a:t>
            </a:r>
            <a:r>
              <a:rPr lang="en-US" sz="3950">
                <a:solidFill>
                  <a:srgbClr val="242622"/>
                </a:solidFill>
                <a:latin typeface="Lilita One"/>
                <a:ea typeface="Lilita One"/>
                <a:cs typeface="Lilita One"/>
                <a:sym typeface="Lilita One"/>
              </a:rPr>
              <a:t>)</a:t>
            </a:r>
            <a:endParaRPr lang="en-US" sz="3950">
              <a:solidFill>
                <a:srgbClr val="242622"/>
              </a:solidFill>
              <a:latin typeface="Lilita One"/>
              <a:ea typeface="Lilita One"/>
              <a:cs typeface="Lilita One"/>
            </a:endParaRPr>
          </a:p>
        </p:txBody>
      </p:sp>
      <p:grpSp>
        <p:nvGrpSpPr>
          <p:cNvPr id="21" name="Group 21"/>
          <p:cNvGrpSpPr/>
          <p:nvPr/>
        </p:nvGrpSpPr>
        <p:grpSpPr>
          <a:xfrm>
            <a:off x="2932177" y="-2255769"/>
            <a:ext cx="3284469" cy="328446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Rectangle: Rounded Corners 13">
            <a:extLst>
              <a:ext uri="{FF2B5EF4-FFF2-40B4-BE49-F238E27FC236}">
                <a16:creationId xmlns:a16="http://schemas.microsoft.com/office/drawing/2014/main" id="{BAFB6D8A-26FF-02CA-19A6-E23572BF0B6E}"/>
              </a:ext>
            </a:extLst>
          </p:cNvPr>
          <p:cNvSpPr/>
          <p:nvPr/>
        </p:nvSpPr>
        <p:spPr>
          <a:xfrm>
            <a:off x="10864866" y="8873685"/>
            <a:ext cx="3883819" cy="863600"/>
          </a:xfrm>
          <a:prstGeom prst="roundRect">
            <a:avLst/>
          </a:prstGeom>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p>
            <a:pPr algn="ctr"/>
            <a:r>
              <a:rPr lang="en-US" sz="2800">
                <a:latin typeface="Solway"/>
                <a:ea typeface="Calibri"/>
                <a:cs typeface="Calibri"/>
              </a:rPr>
              <a:t>Spatial</a:t>
            </a:r>
          </a:p>
        </p:txBody>
      </p:sp>
      <p:pic>
        <p:nvPicPr>
          <p:cNvPr id="16" name="Picture 15" descr="A diagram of a machine&#10;&#10;Description automatically generated">
            <a:extLst>
              <a:ext uri="{FF2B5EF4-FFF2-40B4-BE49-F238E27FC236}">
                <a16:creationId xmlns:a16="http://schemas.microsoft.com/office/drawing/2014/main" id="{C387B5B0-52ED-24D6-80A0-5CD2FEF641FB}"/>
              </a:ext>
            </a:extLst>
          </p:cNvPr>
          <p:cNvPicPr>
            <a:picLocks noChangeAspect="1"/>
          </p:cNvPicPr>
          <p:nvPr/>
        </p:nvPicPr>
        <p:blipFill>
          <a:blip r:embed="rId2"/>
          <a:stretch>
            <a:fillRect/>
          </a:stretch>
        </p:blipFill>
        <p:spPr>
          <a:xfrm>
            <a:off x="767562" y="2391120"/>
            <a:ext cx="16744533" cy="5504761"/>
          </a:xfrm>
          <a:prstGeom prst="rect">
            <a:avLst/>
          </a:prstGeom>
        </p:spPr>
      </p:pic>
      <p:sp>
        <p:nvSpPr>
          <p:cNvPr id="17" name="Rectangle: Rounded Corners 16">
            <a:extLst>
              <a:ext uri="{FF2B5EF4-FFF2-40B4-BE49-F238E27FC236}">
                <a16:creationId xmlns:a16="http://schemas.microsoft.com/office/drawing/2014/main" id="{C5A88039-B0B9-0859-A17C-1F9E0E31E817}"/>
              </a:ext>
            </a:extLst>
          </p:cNvPr>
          <p:cNvSpPr/>
          <p:nvPr/>
        </p:nvSpPr>
        <p:spPr>
          <a:xfrm>
            <a:off x="2873426" y="8873685"/>
            <a:ext cx="3907632" cy="863600"/>
          </a:xfrm>
          <a:prstGeom prst="roundRect">
            <a:avLst/>
          </a:prstGeom>
        </p:spPr>
        <p:style>
          <a:lnRef idx="1">
            <a:schemeClr val="accent5"/>
          </a:lnRef>
          <a:fillRef idx="2">
            <a:schemeClr val="accent5"/>
          </a:fillRef>
          <a:effectRef idx="1">
            <a:schemeClr val="accent5"/>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a:latin typeface="Solway"/>
                <a:ea typeface="Calibri"/>
                <a:cs typeface="Calibri"/>
              </a:rPr>
              <a:t>Temporal</a:t>
            </a:r>
            <a:endParaRPr lang="en-US" sz="2800">
              <a:latin typeface="Solway"/>
            </a:endParaRPr>
          </a:p>
        </p:txBody>
      </p:sp>
      <p:sp>
        <p:nvSpPr>
          <p:cNvPr id="25" name="TextBox 24">
            <a:extLst>
              <a:ext uri="{FF2B5EF4-FFF2-40B4-BE49-F238E27FC236}">
                <a16:creationId xmlns:a16="http://schemas.microsoft.com/office/drawing/2014/main" id="{37312D43-EFE6-242C-D851-0CFEE125C375}"/>
              </a:ext>
            </a:extLst>
          </p:cNvPr>
          <p:cNvSpPr txBox="1"/>
          <p:nvPr/>
        </p:nvSpPr>
        <p:spPr>
          <a:xfrm>
            <a:off x="3708" y="9920090"/>
            <a:ext cx="144010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Arnab, Anurag, et al. "</a:t>
            </a:r>
            <a:r>
              <a:rPr lang="en-US" err="1">
                <a:ea typeface="+mn-lt"/>
                <a:cs typeface="+mn-lt"/>
              </a:rPr>
              <a:t>Vivit</a:t>
            </a:r>
            <a:r>
              <a:rPr lang="en-US">
                <a:ea typeface="+mn-lt"/>
                <a:cs typeface="+mn-lt"/>
              </a:rPr>
              <a:t>: A video vision transformer." Proceedings of the IEEE/CVF international conference on computer vision. 2021. </a:t>
            </a:r>
            <a:endParaRPr lang="en-US">
              <a:ea typeface="Calibri"/>
              <a:cs typeface="Calibri"/>
            </a:endParaRPr>
          </a:p>
        </p:txBody>
      </p:sp>
      <p:sp>
        <p:nvSpPr>
          <p:cNvPr id="9" name="TextBox 24">
            <a:extLst>
              <a:ext uri="{FF2B5EF4-FFF2-40B4-BE49-F238E27FC236}">
                <a16:creationId xmlns:a16="http://schemas.microsoft.com/office/drawing/2014/main" id="{73392965-077B-920B-86A4-AB8F6816266B}"/>
              </a:ext>
            </a:extLst>
          </p:cNvPr>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sym typeface="Solway Bold"/>
              </a:rPr>
              <a:t>25</a:t>
            </a:r>
            <a:endParaRPr lang="en-US" sz="3199" b="1">
              <a:solidFill>
                <a:srgbClr val="000000"/>
              </a:solidFill>
              <a:latin typeface="Solway Bold"/>
              <a:ea typeface="Solway Bold"/>
              <a:cs typeface="Solway Bold"/>
              <a:sym typeface="Solway Bold"/>
            </a:endParaRPr>
          </a:p>
        </p:txBody>
      </p:sp>
    </p:spTree>
    <p:extLst>
      <p:ext uri="{BB962C8B-B14F-4D97-AF65-F5344CB8AC3E}">
        <p14:creationId xmlns:p14="http://schemas.microsoft.com/office/powerpoint/2010/main" val="975577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17259300" y="3400658"/>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852562" y="985838"/>
            <a:ext cx="10086411" cy="463268"/>
          </a:xfrm>
          <a:prstGeom prst="rect">
            <a:avLst/>
          </a:prstGeom>
        </p:spPr>
        <p:txBody>
          <a:bodyPr lIns="0" tIns="0" rIns="0" bIns="0" rtlCol="0" anchor="t">
            <a:spAutoFit/>
          </a:bodyPr>
          <a:lstStyle/>
          <a:p>
            <a:pPr>
              <a:lnSpc>
                <a:spcPts val="3599"/>
              </a:lnSpc>
            </a:pPr>
            <a:r>
              <a:rPr lang="en-US" sz="3950">
                <a:solidFill>
                  <a:srgbClr val="242622"/>
                </a:solidFill>
                <a:latin typeface="Lilita One"/>
                <a:ea typeface="Lilita One"/>
                <a:cs typeface="Lilita One"/>
                <a:sym typeface="Lilita One"/>
              </a:rPr>
              <a:t>3.5/ Video Vision Transformer (</a:t>
            </a:r>
            <a:r>
              <a:rPr lang="en-US" sz="3950" err="1">
                <a:solidFill>
                  <a:srgbClr val="242622"/>
                </a:solidFill>
                <a:latin typeface="Lilita One"/>
                <a:ea typeface="Lilita One"/>
                <a:cs typeface="Lilita One"/>
                <a:sym typeface="Lilita One"/>
              </a:rPr>
              <a:t>ViViT</a:t>
            </a:r>
            <a:r>
              <a:rPr lang="en-US" sz="3950">
                <a:solidFill>
                  <a:srgbClr val="242622"/>
                </a:solidFill>
                <a:latin typeface="Lilita One"/>
                <a:ea typeface="Lilita One"/>
                <a:cs typeface="Lilita One"/>
                <a:sym typeface="Lilita One"/>
              </a:rPr>
              <a:t>)</a:t>
            </a:r>
            <a:endParaRPr lang="en-US" sz="3950">
              <a:solidFill>
                <a:srgbClr val="242622"/>
              </a:solidFill>
              <a:latin typeface="Lilita One"/>
              <a:ea typeface="Lilita One"/>
              <a:cs typeface="Lilita One"/>
            </a:endParaRPr>
          </a:p>
        </p:txBody>
      </p:sp>
      <p:grpSp>
        <p:nvGrpSpPr>
          <p:cNvPr id="21" name="Group 21"/>
          <p:cNvGrpSpPr/>
          <p:nvPr/>
        </p:nvGrpSpPr>
        <p:grpSpPr>
          <a:xfrm>
            <a:off x="2932177" y="-2255769"/>
            <a:ext cx="3284469" cy="328446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26</a:t>
            </a:r>
          </a:p>
        </p:txBody>
      </p:sp>
      <p:pic>
        <p:nvPicPr>
          <p:cNvPr id="5" name="Picture 4" descr="A table with numbers and symbols&#10;&#10;Description automatically generated">
            <a:extLst>
              <a:ext uri="{FF2B5EF4-FFF2-40B4-BE49-F238E27FC236}">
                <a16:creationId xmlns:a16="http://schemas.microsoft.com/office/drawing/2014/main" id="{EF0B6E73-B9C9-5903-D0B4-7368105F34A7}"/>
              </a:ext>
            </a:extLst>
          </p:cNvPr>
          <p:cNvPicPr>
            <a:picLocks noChangeAspect="1"/>
          </p:cNvPicPr>
          <p:nvPr/>
        </p:nvPicPr>
        <p:blipFill>
          <a:blip r:embed="rId3"/>
          <a:stretch>
            <a:fillRect/>
          </a:stretch>
        </p:blipFill>
        <p:spPr>
          <a:xfrm>
            <a:off x="1276350" y="3057525"/>
            <a:ext cx="15735300" cy="4171950"/>
          </a:xfrm>
          <a:prstGeom prst="rect">
            <a:avLst/>
          </a:prstGeom>
        </p:spPr>
      </p:pic>
      <p:sp>
        <p:nvSpPr>
          <p:cNvPr id="13" name="TextBox 12">
            <a:extLst>
              <a:ext uri="{FF2B5EF4-FFF2-40B4-BE49-F238E27FC236}">
                <a16:creationId xmlns:a16="http://schemas.microsoft.com/office/drawing/2014/main" id="{4C6F074E-0009-FD11-B23B-112E9B8DDA5B}"/>
              </a:ext>
            </a:extLst>
          </p:cNvPr>
          <p:cNvSpPr txBox="1"/>
          <p:nvPr/>
        </p:nvSpPr>
        <p:spPr>
          <a:xfrm>
            <a:off x="254000" y="9728200"/>
            <a:ext cx="144010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Arnab, Anurag, et al. "</a:t>
            </a:r>
            <a:r>
              <a:rPr lang="en-US" err="1">
                <a:ea typeface="+mn-lt"/>
                <a:cs typeface="+mn-lt"/>
              </a:rPr>
              <a:t>Vivit</a:t>
            </a:r>
            <a:r>
              <a:rPr lang="en-US">
                <a:ea typeface="+mn-lt"/>
                <a:cs typeface="+mn-lt"/>
              </a:rPr>
              <a:t>: A video vision transformer." Proceedings of the IEEE/CVF international conference on computer vision. 2021. </a:t>
            </a:r>
            <a:endParaRPr lang="en-US">
              <a:ea typeface="Calibri"/>
              <a:cs typeface="Calibri"/>
            </a:endParaRPr>
          </a:p>
        </p:txBody>
      </p:sp>
    </p:spTree>
    <p:extLst>
      <p:ext uri="{BB962C8B-B14F-4D97-AF65-F5344CB8AC3E}">
        <p14:creationId xmlns:p14="http://schemas.microsoft.com/office/powerpoint/2010/main" val="260411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17259300" y="3400658"/>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852562" y="985838"/>
            <a:ext cx="10086411" cy="463268"/>
          </a:xfrm>
          <a:prstGeom prst="rect">
            <a:avLst/>
          </a:prstGeom>
        </p:spPr>
        <p:txBody>
          <a:bodyPr lIns="0" tIns="0" rIns="0" bIns="0" rtlCol="0" anchor="t">
            <a:spAutoFit/>
          </a:bodyPr>
          <a:lstStyle/>
          <a:p>
            <a:pPr>
              <a:lnSpc>
                <a:spcPts val="3599"/>
              </a:lnSpc>
            </a:pPr>
            <a:r>
              <a:rPr lang="en-US" sz="3950">
                <a:solidFill>
                  <a:srgbClr val="242622"/>
                </a:solidFill>
                <a:latin typeface="Lilita One"/>
                <a:ea typeface="Lilita One"/>
                <a:cs typeface="Lilita One"/>
                <a:sym typeface="Lilita One"/>
              </a:rPr>
              <a:t>3.5/ Video Vision Transformer (</a:t>
            </a:r>
            <a:r>
              <a:rPr lang="en-US" sz="3950" err="1">
                <a:solidFill>
                  <a:srgbClr val="242622"/>
                </a:solidFill>
                <a:latin typeface="Lilita One"/>
                <a:ea typeface="Lilita One"/>
                <a:cs typeface="Lilita One"/>
                <a:sym typeface="Lilita One"/>
              </a:rPr>
              <a:t>ViViT</a:t>
            </a:r>
            <a:r>
              <a:rPr lang="en-US" sz="3950">
                <a:solidFill>
                  <a:srgbClr val="242622"/>
                </a:solidFill>
                <a:latin typeface="Lilita One"/>
                <a:ea typeface="Lilita One"/>
                <a:cs typeface="Lilita One"/>
                <a:sym typeface="Lilita One"/>
              </a:rPr>
              <a:t>)</a:t>
            </a:r>
            <a:endParaRPr lang="en-US" sz="3950">
              <a:solidFill>
                <a:srgbClr val="242622"/>
              </a:solidFill>
              <a:latin typeface="Lilita One"/>
              <a:ea typeface="Lilita One"/>
              <a:cs typeface="Lilita One"/>
            </a:endParaRPr>
          </a:p>
        </p:txBody>
      </p:sp>
      <p:sp>
        <p:nvSpPr>
          <p:cNvPr id="17" name="TextBox 17"/>
          <p:cNvSpPr txBox="1"/>
          <p:nvPr/>
        </p:nvSpPr>
        <p:spPr>
          <a:xfrm>
            <a:off x="1279863" y="2698061"/>
            <a:ext cx="15644842" cy="4370427"/>
          </a:xfrm>
          <a:prstGeom prst="rect">
            <a:avLst/>
          </a:prstGeom>
        </p:spPr>
        <p:txBody>
          <a:bodyPr wrap="square" lIns="0" tIns="0" rIns="0" bIns="0" rtlCol="0" anchor="t">
            <a:spAutoFit/>
          </a:bodyPr>
          <a:lstStyle/>
          <a:p>
            <a:pPr marL="259080" lvl="1" algn="just">
              <a:lnSpc>
                <a:spcPct val="150000"/>
              </a:lnSpc>
            </a:pPr>
            <a:r>
              <a:rPr lang="en-US" sz="2400" b="1">
                <a:latin typeface="Solway"/>
                <a:ea typeface="+mn-lt"/>
                <a:cs typeface="+mn-lt"/>
              </a:rPr>
              <a:t>Data augmentation methods we applied:</a:t>
            </a:r>
            <a:endParaRPr lang="en-US" sz="2400" b="1">
              <a:solidFill>
                <a:srgbClr val="242622"/>
              </a:solidFill>
              <a:latin typeface="Solway"/>
              <a:ea typeface="+mn-lt"/>
              <a:cs typeface="+mn-lt"/>
            </a:endParaRPr>
          </a:p>
          <a:p>
            <a:pPr marL="1028700" lvl="1" indent="-571500" algn="just">
              <a:lnSpc>
                <a:spcPct val="150000"/>
              </a:lnSpc>
              <a:buFont typeface="Courier New"/>
              <a:buChar char="o"/>
            </a:pPr>
            <a:r>
              <a:rPr lang="en-US" sz="2400">
                <a:latin typeface="Solway"/>
                <a:ea typeface="+mn-lt"/>
                <a:cs typeface="+mn-lt"/>
              </a:rPr>
              <a:t>Resize, Random Resized, Crop, Horizontal Flip, Vertical Flip, </a:t>
            </a:r>
            <a:r>
              <a:rPr lang="en-US" sz="2400" err="1">
                <a:latin typeface="Solway"/>
                <a:ea typeface="+mn-lt"/>
                <a:cs typeface="+mn-lt"/>
              </a:rPr>
              <a:t>ShiftScale</a:t>
            </a:r>
            <a:r>
              <a:rPr lang="en-US" sz="2400">
                <a:latin typeface="Solway"/>
                <a:ea typeface="+mn-lt"/>
                <a:cs typeface="+mn-lt"/>
              </a:rPr>
              <a:t> </a:t>
            </a:r>
            <a:r>
              <a:rPr lang="en-US" sz="2400" err="1">
                <a:latin typeface="Solway"/>
                <a:ea typeface="+mn-lt"/>
                <a:cs typeface="+mn-lt"/>
              </a:rPr>
              <a:t>Rotatte</a:t>
            </a:r>
            <a:r>
              <a:rPr lang="en-US" sz="2400">
                <a:latin typeface="Solway"/>
                <a:ea typeface="+mn-lt"/>
                <a:cs typeface="+mn-lt"/>
              </a:rPr>
              <a:t>, CLAHE</a:t>
            </a:r>
          </a:p>
          <a:p>
            <a:pPr algn="just">
              <a:lnSpc>
                <a:spcPct val="150000"/>
              </a:lnSpc>
            </a:pPr>
            <a:r>
              <a:rPr lang="en-US" sz="2400" b="1">
                <a:latin typeface="Solway"/>
                <a:ea typeface="+mn-lt"/>
                <a:cs typeface="+mn-lt"/>
              </a:rPr>
              <a:t>    Training and Optimization</a:t>
            </a:r>
          </a:p>
          <a:p>
            <a:pPr marL="1028700" lvl="1" indent="-571500" algn="just">
              <a:lnSpc>
                <a:spcPct val="150000"/>
              </a:lnSpc>
              <a:buFont typeface="Courier New"/>
              <a:buChar char="o"/>
            </a:pPr>
            <a:r>
              <a:rPr lang="en-US" sz="2400">
                <a:latin typeface="Solway"/>
                <a:ea typeface="+mn-lt"/>
                <a:cs typeface="+mn-lt"/>
              </a:rPr>
              <a:t>Loss: Cross entropy loss</a:t>
            </a:r>
          </a:p>
          <a:p>
            <a:pPr marL="1028700" lvl="1" indent="-571500" algn="just">
              <a:lnSpc>
                <a:spcPct val="150000"/>
              </a:lnSpc>
              <a:buFont typeface="Courier New"/>
              <a:buChar char="o"/>
            </a:pPr>
            <a:r>
              <a:rPr lang="en-US" sz="2400">
                <a:latin typeface="Solway"/>
                <a:ea typeface="+mn-lt"/>
                <a:cs typeface="+mn-lt"/>
              </a:rPr>
              <a:t>Adam optimizer</a:t>
            </a:r>
          </a:p>
          <a:p>
            <a:pPr algn="just">
              <a:lnSpc>
                <a:spcPct val="150000"/>
              </a:lnSpc>
            </a:pPr>
            <a:r>
              <a:rPr lang="en-US" sz="2400" b="1">
                <a:latin typeface="Solway"/>
                <a:ea typeface="+mn-lt"/>
                <a:cs typeface="+mn-lt"/>
              </a:rPr>
              <a:t>     Evaluation metric</a:t>
            </a:r>
            <a:r>
              <a:rPr lang="en-US" sz="2400">
                <a:latin typeface="Solway"/>
                <a:ea typeface="+mn-lt"/>
                <a:cs typeface="+mn-lt"/>
              </a:rPr>
              <a:t>: Accuracy</a:t>
            </a:r>
          </a:p>
          <a:p>
            <a:pPr algn="just">
              <a:lnSpc>
                <a:spcPct val="150000"/>
              </a:lnSpc>
            </a:pPr>
            <a:r>
              <a:rPr lang="en-US" sz="2400">
                <a:latin typeface="Solway"/>
                <a:ea typeface="+mn-lt"/>
                <a:cs typeface="+mn-lt"/>
              </a:rPr>
              <a:t> </a:t>
            </a:r>
            <a:r>
              <a:rPr lang="en-US" sz="2400" b="1">
                <a:latin typeface="Solway"/>
                <a:ea typeface="+mn-lt"/>
                <a:cs typeface="+mn-lt"/>
              </a:rPr>
              <a:t>Pre-trained model: </a:t>
            </a:r>
            <a:r>
              <a:rPr lang="en-US" sz="2400">
                <a:latin typeface="Solway"/>
                <a:ea typeface="+mn-lt"/>
                <a:cs typeface="+mn-lt"/>
              </a:rPr>
              <a:t>google/vivit-b-16x2-kinetics400</a:t>
            </a:r>
            <a:endParaRPr lang="en-US"/>
          </a:p>
          <a:p>
            <a:pPr algn="just">
              <a:lnSpc>
                <a:spcPct val="150000"/>
              </a:lnSpc>
            </a:pPr>
            <a:endParaRPr lang="en-US" sz="2400">
              <a:latin typeface="Solway"/>
              <a:ea typeface="+mn-lt"/>
              <a:cs typeface="+mn-lt"/>
            </a:endParaRPr>
          </a:p>
        </p:txBody>
      </p:sp>
      <p:grpSp>
        <p:nvGrpSpPr>
          <p:cNvPr id="21" name="Group 21"/>
          <p:cNvGrpSpPr/>
          <p:nvPr/>
        </p:nvGrpSpPr>
        <p:grpSpPr>
          <a:xfrm>
            <a:off x="2932177" y="-2255769"/>
            <a:ext cx="3284469" cy="328446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sym typeface="Solway Bold"/>
              </a:rPr>
              <a:t>27</a:t>
            </a:r>
            <a:endParaRPr lang="en-US" sz="3199" b="1">
              <a:solidFill>
                <a:srgbClr val="000000"/>
              </a:solidFill>
              <a:latin typeface="Solway Bold"/>
              <a:ea typeface="Solway Bold"/>
              <a:cs typeface="Solway Bold"/>
              <a:sym typeface="Solway Bold"/>
            </a:endParaRPr>
          </a:p>
        </p:txBody>
      </p:sp>
      <p:sp>
        <p:nvSpPr>
          <p:cNvPr id="9" name="Freeform 13">
            <a:extLst>
              <a:ext uri="{FF2B5EF4-FFF2-40B4-BE49-F238E27FC236}">
                <a16:creationId xmlns:a16="http://schemas.microsoft.com/office/drawing/2014/main" id="{4B628992-ED36-AB26-E5E0-8ECC7295D896}"/>
              </a:ext>
            </a:extLst>
          </p:cNvPr>
          <p:cNvSpPr/>
          <p:nvPr/>
        </p:nvSpPr>
        <p:spPr>
          <a:xfrm>
            <a:off x="854799" y="1821584"/>
            <a:ext cx="435414" cy="435414"/>
          </a:xfrm>
          <a:custGeom>
            <a:avLst/>
            <a:gdLst/>
            <a:ahLst/>
            <a:cxnLst/>
            <a:rect l="l" t="t" r="r" b="b"/>
            <a:pathLst>
              <a:path w="435414" h="435414">
                <a:moveTo>
                  <a:pt x="0" y="0"/>
                </a:moveTo>
                <a:lnTo>
                  <a:pt x="435414" y="0"/>
                </a:lnTo>
                <a:lnTo>
                  <a:pt x="435414" y="435414"/>
                </a:lnTo>
                <a:lnTo>
                  <a:pt x="0" y="4354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14" name="TextBox 21">
            <a:extLst>
              <a:ext uri="{FF2B5EF4-FFF2-40B4-BE49-F238E27FC236}">
                <a16:creationId xmlns:a16="http://schemas.microsoft.com/office/drawing/2014/main" id="{AE8A335E-782D-F871-EBE6-AF4D5C67A61B}"/>
              </a:ext>
            </a:extLst>
          </p:cNvPr>
          <p:cNvSpPr txBox="1"/>
          <p:nvPr/>
        </p:nvSpPr>
        <p:spPr>
          <a:xfrm>
            <a:off x="1443672" y="1847778"/>
            <a:ext cx="6340304" cy="834318"/>
          </a:xfrm>
          <a:prstGeom prst="rect">
            <a:avLst/>
          </a:prstGeom>
        </p:spPr>
        <p:txBody>
          <a:bodyPr lIns="0" tIns="0" rIns="0" bIns="0" rtlCol="0" anchor="t">
            <a:spAutoFit/>
          </a:bodyPr>
          <a:lstStyle/>
          <a:p>
            <a:pPr algn="l">
              <a:lnSpc>
                <a:spcPts val="3360"/>
              </a:lnSpc>
            </a:pPr>
            <a:r>
              <a:rPr lang="en-US" sz="4400" b="1">
                <a:solidFill>
                  <a:srgbClr val="242622"/>
                </a:solidFill>
                <a:latin typeface="Solway Bold"/>
                <a:ea typeface="Solway Bold"/>
                <a:cs typeface="Solway Bold"/>
                <a:sym typeface="Solway Bold"/>
              </a:rPr>
              <a:t>Training Process</a:t>
            </a:r>
            <a:endParaRPr lang="en-US" sz="4400" b="1">
              <a:solidFill>
                <a:srgbClr val="242622"/>
              </a:solidFill>
              <a:latin typeface="Solway Bold"/>
              <a:ea typeface="Solway Bold"/>
              <a:cs typeface="Solway Bold"/>
            </a:endParaRPr>
          </a:p>
          <a:p>
            <a:pPr algn="l">
              <a:lnSpc>
                <a:spcPts val="3360"/>
              </a:lnSpc>
            </a:pPr>
            <a:endParaRPr lang="en-US" sz="2400" b="1">
              <a:solidFill>
                <a:srgbClr val="242622"/>
              </a:solidFill>
              <a:latin typeface="Solway Bold"/>
              <a:ea typeface="Solway Bold"/>
              <a:cs typeface="Solway Bold"/>
              <a:sym typeface="Solway Bold"/>
            </a:endParaRPr>
          </a:p>
        </p:txBody>
      </p:sp>
    </p:spTree>
    <p:extLst>
      <p:ext uri="{BB962C8B-B14F-4D97-AF65-F5344CB8AC3E}">
        <p14:creationId xmlns:p14="http://schemas.microsoft.com/office/powerpoint/2010/main" val="1720158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922850">
            <a:off x="15336027" y="-2465419"/>
            <a:ext cx="3846547" cy="10263366"/>
          </a:xfrm>
          <a:custGeom>
            <a:avLst/>
            <a:gdLst/>
            <a:ahLst/>
            <a:cxnLst/>
            <a:rect l="l" t="t" r="r" b="b"/>
            <a:pathLst>
              <a:path w="3846547" h="10263366">
                <a:moveTo>
                  <a:pt x="0" y="0"/>
                </a:moveTo>
                <a:lnTo>
                  <a:pt x="3846546" y="0"/>
                </a:lnTo>
                <a:lnTo>
                  <a:pt x="3846546" y="10263367"/>
                </a:lnTo>
                <a:lnTo>
                  <a:pt x="0" y="10263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nvGrpSpPr>
          <p:cNvPr id="6" name="Group 6"/>
          <p:cNvGrpSpPr/>
          <p:nvPr/>
        </p:nvGrpSpPr>
        <p:grpSpPr>
          <a:xfrm rot="-5400000">
            <a:off x="17259300" y="3400658"/>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7925263">
            <a:off x="-785032" y="3758859"/>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378783" y="1769012"/>
            <a:ext cx="435414" cy="435414"/>
          </a:xfrm>
          <a:custGeom>
            <a:avLst/>
            <a:gdLst/>
            <a:ahLst/>
            <a:cxnLst/>
            <a:rect l="l" t="t" r="r" b="b"/>
            <a:pathLst>
              <a:path w="435414" h="435414">
                <a:moveTo>
                  <a:pt x="0" y="0"/>
                </a:moveTo>
                <a:lnTo>
                  <a:pt x="435414" y="0"/>
                </a:lnTo>
                <a:lnTo>
                  <a:pt x="435414" y="435414"/>
                </a:lnTo>
                <a:lnTo>
                  <a:pt x="0" y="435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
        <p:nvSpPr>
          <p:cNvPr id="14" name="Freeform 14"/>
          <p:cNvSpPr/>
          <p:nvPr/>
        </p:nvSpPr>
        <p:spPr>
          <a:xfrm>
            <a:off x="15444041" y="-320659"/>
            <a:ext cx="2758822" cy="2307379"/>
          </a:xfrm>
          <a:custGeom>
            <a:avLst/>
            <a:gdLst/>
            <a:ahLst/>
            <a:cxnLst/>
            <a:rect l="l" t="t" r="r" b="b"/>
            <a:pathLst>
              <a:path w="2758822" h="2307379">
                <a:moveTo>
                  <a:pt x="0" y="0"/>
                </a:moveTo>
                <a:lnTo>
                  <a:pt x="2758822" y="0"/>
                </a:lnTo>
                <a:lnTo>
                  <a:pt x="2758822" y="2307378"/>
                </a:lnTo>
                <a:lnTo>
                  <a:pt x="0" y="23073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TW"/>
          </a:p>
        </p:txBody>
      </p:sp>
      <p:sp>
        <p:nvSpPr>
          <p:cNvPr id="15" name="Freeform 15"/>
          <p:cNvSpPr/>
          <p:nvPr/>
        </p:nvSpPr>
        <p:spPr>
          <a:xfrm>
            <a:off x="388779" y="5011703"/>
            <a:ext cx="8513444" cy="3513762"/>
          </a:xfrm>
          <a:custGeom>
            <a:avLst/>
            <a:gdLst/>
            <a:ahLst/>
            <a:cxnLst/>
            <a:rect l="l" t="t" r="r" b="b"/>
            <a:pathLst>
              <a:path w="8513444" h="3513762">
                <a:moveTo>
                  <a:pt x="0" y="0"/>
                </a:moveTo>
                <a:lnTo>
                  <a:pt x="8513444" y="0"/>
                </a:lnTo>
                <a:lnTo>
                  <a:pt x="8513444" y="3513763"/>
                </a:lnTo>
                <a:lnTo>
                  <a:pt x="0" y="3513763"/>
                </a:lnTo>
                <a:lnTo>
                  <a:pt x="0" y="0"/>
                </a:lnTo>
                <a:close/>
              </a:path>
            </a:pathLst>
          </a:custGeom>
          <a:blipFill>
            <a:blip r:embed="rId8"/>
            <a:stretch>
              <a:fillRect/>
            </a:stretch>
          </a:blipFill>
        </p:spPr>
        <p:txBody>
          <a:bodyPr/>
          <a:lstStyle/>
          <a:p>
            <a:endParaRPr lang="en-TW"/>
          </a:p>
        </p:txBody>
      </p:sp>
      <p:sp>
        <p:nvSpPr>
          <p:cNvPr id="16" name="Freeform 16"/>
          <p:cNvSpPr/>
          <p:nvPr/>
        </p:nvSpPr>
        <p:spPr>
          <a:xfrm>
            <a:off x="9878445" y="5011703"/>
            <a:ext cx="7784183" cy="3513762"/>
          </a:xfrm>
          <a:custGeom>
            <a:avLst/>
            <a:gdLst/>
            <a:ahLst/>
            <a:cxnLst/>
            <a:rect l="l" t="t" r="r" b="b"/>
            <a:pathLst>
              <a:path w="7784183" h="3513762">
                <a:moveTo>
                  <a:pt x="0" y="0"/>
                </a:moveTo>
                <a:lnTo>
                  <a:pt x="7784184" y="0"/>
                </a:lnTo>
                <a:lnTo>
                  <a:pt x="7784184" y="3513763"/>
                </a:lnTo>
                <a:lnTo>
                  <a:pt x="0" y="3513763"/>
                </a:lnTo>
                <a:lnTo>
                  <a:pt x="0" y="0"/>
                </a:lnTo>
                <a:close/>
              </a:path>
            </a:pathLst>
          </a:custGeom>
          <a:blipFill>
            <a:blip r:embed="rId9"/>
            <a:stretch>
              <a:fillRect t="-371" b="-371"/>
            </a:stretch>
          </a:blipFill>
        </p:spPr>
        <p:txBody>
          <a:bodyPr/>
          <a:lstStyle/>
          <a:p>
            <a:endParaRPr lang="en-TW"/>
          </a:p>
        </p:txBody>
      </p:sp>
      <p:sp>
        <p:nvSpPr>
          <p:cNvPr id="17" name="TextBox 17"/>
          <p:cNvSpPr txBox="1"/>
          <p:nvPr/>
        </p:nvSpPr>
        <p:spPr>
          <a:xfrm>
            <a:off x="852562" y="985838"/>
            <a:ext cx="10086411" cy="495282"/>
          </a:xfrm>
          <a:prstGeom prst="rect">
            <a:avLst/>
          </a:prstGeom>
        </p:spPr>
        <p:txBody>
          <a:bodyPr lIns="0" tIns="0" rIns="0" bIns="0" rtlCol="0" anchor="t">
            <a:spAutoFit/>
          </a:bodyPr>
          <a:lstStyle/>
          <a:p>
            <a:pPr algn="l">
              <a:lnSpc>
                <a:spcPts val="3599"/>
              </a:lnSpc>
            </a:pPr>
            <a:r>
              <a:rPr lang="en-US" sz="3999">
                <a:solidFill>
                  <a:srgbClr val="242622"/>
                </a:solidFill>
                <a:latin typeface="Lilita One"/>
                <a:ea typeface="Lilita One"/>
                <a:cs typeface="Lilita One"/>
                <a:sym typeface="Lilita One"/>
              </a:rPr>
              <a:t>3.5/ Video ViT</a:t>
            </a:r>
          </a:p>
        </p:txBody>
      </p:sp>
      <p:sp>
        <p:nvSpPr>
          <p:cNvPr id="18" name="TextBox 18"/>
          <p:cNvSpPr txBox="1"/>
          <p:nvPr/>
        </p:nvSpPr>
        <p:spPr>
          <a:xfrm>
            <a:off x="2051911" y="1782506"/>
            <a:ext cx="6340304" cy="415254"/>
          </a:xfrm>
          <a:prstGeom prst="rect">
            <a:avLst/>
          </a:prstGeom>
        </p:spPr>
        <p:txBody>
          <a:bodyPr lIns="0" tIns="0" rIns="0" bIns="0" rtlCol="0" anchor="t">
            <a:spAutoFit/>
          </a:bodyPr>
          <a:lstStyle/>
          <a:p>
            <a:pPr algn="l">
              <a:lnSpc>
                <a:spcPts val="3360"/>
              </a:lnSpc>
            </a:pPr>
            <a:r>
              <a:rPr lang="en-US" sz="2800" b="1">
                <a:solidFill>
                  <a:srgbClr val="242622"/>
                </a:solidFill>
                <a:latin typeface="Solway Bold"/>
                <a:ea typeface="Solway Bold"/>
                <a:cs typeface="Solway Bold"/>
                <a:sym typeface="Solway Bold"/>
              </a:rPr>
              <a:t>Results</a:t>
            </a:r>
          </a:p>
        </p:txBody>
      </p:sp>
      <p:sp>
        <p:nvSpPr>
          <p:cNvPr id="19" name="TextBox 19"/>
          <p:cNvSpPr txBox="1"/>
          <p:nvPr/>
        </p:nvSpPr>
        <p:spPr>
          <a:xfrm>
            <a:off x="2051911" y="2484689"/>
            <a:ext cx="13980884" cy="1822413"/>
          </a:xfrm>
          <a:prstGeom prst="rect">
            <a:avLst/>
          </a:prstGeom>
        </p:spPr>
        <p:txBody>
          <a:bodyPr lIns="0" tIns="0" rIns="0" bIns="0" rtlCol="0" anchor="t">
            <a:spAutoFit/>
          </a:bodyPr>
          <a:lstStyle/>
          <a:p>
            <a:pPr marL="518162" lvl="1" indent="-259081" algn="just">
              <a:lnSpc>
                <a:spcPts val="2856"/>
              </a:lnSpc>
              <a:buFont typeface="Arial"/>
              <a:buChar char="•"/>
            </a:pPr>
            <a:r>
              <a:rPr lang="en-US" sz="2400">
                <a:solidFill>
                  <a:srgbClr val="242622"/>
                </a:solidFill>
                <a:latin typeface="Solway"/>
                <a:ea typeface="Solway"/>
                <a:cs typeface="Solway"/>
                <a:sym typeface="Solway"/>
              </a:rPr>
              <a:t>Throughout the training epochs, the model demonstrated steady progress in terms of accuracy:</a:t>
            </a:r>
          </a:p>
          <a:p>
            <a:pPr marL="518162" lvl="1" indent="-259081" algn="just">
              <a:lnSpc>
                <a:spcPts val="2856"/>
              </a:lnSpc>
              <a:buFont typeface="Arial"/>
              <a:buChar char="•"/>
            </a:pPr>
            <a:r>
              <a:rPr lang="en-US" sz="2400">
                <a:solidFill>
                  <a:srgbClr val="242622"/>
                </a:solidFill>
                <a:latin typeface="Solway"/>
                <a:ea typeface="Solway"/>
                <a:cs typeface="Solway"/>
                <a:sym typeface="Solway"/>
              </a:rPr>
              <a:t>The training accuracy increased rapidly, reaching close to 100%</a:t>
            </a:r>
          </a:p>
          <a:p>
            <a:pPr algn="just">
              <a:lnSpc>
                <a:spcPts val="2856"/>
              </a:lnSpc>
            </a:pPr>
            <a:r>
              <a:rPr lang="en-US" sz="2400">
                <a:solidFill>
                  <a:srgbClr val="242622"/>
                </a:solidFill>
                <a:latin typeface="Solway"/>
                <a:ea typeface="Solway"/>
                <a:cs typeface="Solway"/>
                <a:sym typeface="Solway"/>
              </a:rPr>
              <a:t>accuracy after a few epochs. By the 19th epoch, the model’s training accuracy was effectively 100%, indicating that the model could almost perfectly classify the training data</a:t>
            </a:r>
          </a:p>
        </p:txBody>
      </p:sp>
      <p:sp>
        <p:nvSpPr>
          <p:cNvPr id="20" name="TextBox 20"/>
          <p:cNvSpPr txBox="1"/>
          <p:nvPr/>
        </p:nvSpPr>
        <p:spPr>
          <a:xfrm>
            <a:off x="590088" y="8933487"/>
            <a:ext cx="13980884" cy="374541"/>
          </a:xfrm>
          <a:prstGeom prst="rect">
            <a:avLst/>
          </a:prstGeom>
        </p:spPr>
        <p:txBody>
          <a:bodyPr lIns="0" tIns="0" rIns="0" bIns="0" rtlCol="0" anchor="t">
            <a:spAutoFit/>
          </a:bodyPr>
          <a:lstStyle/>
          <a:p>
            <a:pPr algn="just">
              <a:lnSpc>
                <a:spcPts val="2856"/>
              </a:lnSpc>
            </a:pPr>
            <a:r>
              <a:rPr lang="en-US" sz="2400">
                <a:solidFill>
                  <a:srgbClr val="242622"/>
                </a:solidFill>
                <a:latin typeface="Solway"/>
                <a:ea typeface="Solway"/>
                <a:cs typeface="Solway"/>
                <a:sym typeface="Solway"/>
              </a:rPr>
              <a:t>Training and validation logs without data augmentation</a:t>
            </a:r>
          </a:p>
        </p:txBody>
      </p:sp>
      <p:sp>
        <p:nvSpPr>
          <p:cNvPr id="21" name="TextBox 21"/>
          <p:cNvSpPr txBox="1"/>
          <p:nvPr/>
        </p:nvSpPr>
        <p:spPr>
          <a:xfrm>
            <a:off x="10034318" y="8881017"/>
            <a:ext cx="13980884" cy="374541"/>
          </a:xfrm>
          <a:prstGeom prst="rect">
            <a:avLst/>
          </a:prstGeom>
        </p:spPr>
        <p:txBody>
          <a:bodyPr lIns="0" tIns="0" rIns="0" bIns="0" rtlCol="0" anchor="t">
            <a:spAutoFit/>
          </a:bodyPr>
          <a:lstStyle/>
          <a:p>
            <a:pPr algn="just">
              <a:lnSpc>
                <a:spcPts val="2856"/>
              </a:lnSpc>
            </a:pPr>
            <a:r>
              <a:rPr lang="en-US" sz="2400">
                <a:solidFill>
                  <a:srgbClr val="242622"/>
                </a:solidFill>
                <a:latin typeface="Solway"/>
                <a:ea typeface="Solway"/>
                <a:cs typeface="Solway"/>
                <a:sym typeface="Solway"/>
              </a:rPr>
              <a:t>Training and validation logs with data augmentation</a:t>
            </a:r>
          </a:p>
        </p:txBody>
      </p:sp>
      <p:sp>
        <p:nvSpPr>
          <p:cNvPr id="22" name="TextBox 22"/>
          <p:cNvSpPr txBox="1"/>
          <p:nvPr/>
        </p:nvSpPr>
        <p:spPr>
          <a:xfrm>
            <a:off x="17662629" y="9241353"/>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28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922850">
            <a:off x="15336027" y="-2465419"/>
            <a:ext cx="3846547" cy="10263366"/>
          </a:xfrm>
          <a:custGeom>
            <a:avLst/>
            <a:gdLst/>
            <a:ahLst/>
            <a:cxnLst/>
            <a:rect l="l" t="t" r="r" b="b"/>
            <a:pathLst>
              <a:path w="3846547" h="10263366">
                <a:moveTo>
                  <a:pt x="0" y="0"/>
                </a:moveTo>
                <a:lnTo>
                  <a:pt x="3846546" y="0"/>
                </a:lnTo>
                <a:lnTo>
                  <a:pt x="3846546" y="10263367"/>
                </a:lnTo>
                <a:lnTo>
                  <a:pt x="0" y="10263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nvGrpSpPr>
          <p:cNvPr id="6" name="Group 6"/>
          <p:cNvGrpSpPr/>
          <p:nvPr/>
        </p:nvGrpSpPr>
        <p:grpSpPr>
          <a:xfrm rot="-5400000">
            <a:off x="17259300" y="3400658"/>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7925263">
            <a:off x="-785032" y="3758859"/>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807408" y="2344076"/>
            <a:ext cx="586806" cy="493815"/>
          </a:xfrm>
          <a:custGeom>
            <a:avLst/>
            <a:gdLst/>
            <a:ahLst/>
            <a:cxnLst/>
            <a:rect l="l" t="t" r="r" b="b"/>
            <a:pathLst>
              <a:path w="435414" h="435414">
                <a:moveTo>
                  <a:pt x="0" y="0"/>
                </a:moveTo>
                <a:lnTo>
                  <a:pt x="435414" y="0"/>
                </a:lnTo>
                <a:lnTo>
                  <a:pt x="435414" y="435414"/>
                </a:lnTo>
                <a:lnTo>
                  <a:pt x="0" y="435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
        <p:nvSpPr>
          <p:cNvPr id="14" name="Freeform 14"/>
          <p:cNvSpPr/>
          <p:nvPr/>
        </p:nvSpPr>
        <p:spPr>
          <a:xfrm>
            <a:off x="15444041" y="-320659"/>
            <a:ext cx="2758822" cy="2307379"/>
          </a:xfrm>
          <a:custGeom>
            <a:avLst/>
            <a:gdLst/>
            <a:ahLst/>
            <a:cxnLst/>
            <a:rect l="l" t="t" r="r" b="b"/>
            <a:pathLst>
              <a:path w="2758822" h="2307379">
                <a:moveTo>
                  <a:pt x="0" y="0"/>
                </a:moveTo>
                <a:lnTo>
                  <a:pt x="2758822" y="0"/>
                </a:lnTo>
                <a:lnTo>
                  <a:pt x="2758822" y="2307378"/>
                </a:lnTo>
                <a:lnTo>
                  <a:pt x="0" y="23073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TW"/>
          </a:p>
        </p:txBody>
      </p:sp>
      <p:sp>
        <p:nvSpPr>
          <p:cNvPr id="17" name="TextBox 17"/>
          <p:cNvSpPr txBox="1"/>
          <p:nvPr/>
        </p:nvSpPr>
        <p:spPr>
          <a:xfrm>
            <a:off x="852562" y="985838"/>
            <a:ext cx="10086411" cy="495282"/>
          </a:xfrm>
          <a:prstGeom prst="rect">
            <a:avLst/>
          </a:prstGeom>
        </p:spPr>
        <p:txBody>
          <a:bodyPr lIns="0" tIns="0" rIns="0" bIns="0" rtlCol="0" anchor="t">
            <a:spAutoFit/>
          </a:bodyPr>
          <a:lstStyle/>
          <a:p>
            <a:pPr algn="l">
              <a:lnSpc>
                <a:spcPts val="3599"/>
              </a:lnSpc>
            </a:pPr>
            <a:r>
              <a:rPr lang="en-US" sz="3999">
                <a:solidFill>
                  <a:srgbClr val="242622"/>
                </a:solidFill>
                <a:latin typeface="Lilita One"/>
                <a:ea typeface="Lilita One"/>
                <a:cs typeface="Lilita One"/>
                <a:sym typeface="Lilita One"/>
              </a:rPr>
              <a:t>3.5/ Video ViT</a:t>
            </a:r>
          </a:p>
        </p:txBody>
      </p:sp>
      <p:sp>
        <p:nvSpPr>
          <p:cNvPr id="18" name="TextBox 18"/>
          <p:cNvSpPr txBox="1"/>
          <p:nvPr/>
        </p:nvSpPr>
        <p:spPr>
          <a:xfrm>
            <a:off x="2520079" y="2382598"/>
            <a:ext cx="6340304" cy="416781"/>
          </a:xfrm>
          <a:prstGeom prst="rect">
            <a:avLst/>
          </a:prstGeom>
        </p:spPr>
        <p:txBody>
          <a:bodyPr lIns="0" tIns="0" rIns="0" bIns="0" rtlCol="0" anchor="t">
            <a:spAutoFit/>
          </a:bodyPr>
          <a:lstStyle/>
          <a:p>
            <a:pPr algn="l">
              <a:lnSpc>
                <a:spcPts val="3360"/>
              </a:lnSpc>
            </a:pPr>
            <a:r>
              <a:rPr lang="en-US" sz="2800" b="1">
                <a:solidFill>
                  <a:srgbClr val="242622"/>
                </a:solidFill>
                <a:latin typeface="Solway Bold"/>
                <a:ea typeface="Solway Bold"/>
                <a:cs typeface="Solway Bold"/>
                <a:sym typeface="Solway Bold"/>
              </a:rPr>
              <a:t>Results</a:t>
            </a:r>
            <a:endParaRPr lang="en-US" sz="2800" b="1">
              <a:solidFill>
                <a:srgbClr val="242622"/>
              </a:solidFill>
              <a:latin typeface="Solway Bold"/>
              <a:ea typeface="Solway Bold"/>
              <a:cs typeface="Solway Bold"/>
            </a:endParaRPr>
          </a:p>
        </p:txBody>
      </p:sp>
      <p:sp>
        <p:nvSpPr>
          <p:cNvPr id="22" name="TextBox 22"/>
          <p:cNvSpPr txBox="1"/>
          <p:nvPr/>
        </p:nvSpPr>
        <p:spPr>
          <a:xfrm>
            <a:off x="17662629" y="9241353"/>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29</a:t>
            </a:r>
          </a:p>
        </p:txBody>
      </p:sp>
      <p:graphicFrame>
        <p:nvGraphicFramePr>
          <p:cNvPr id="23" name="Table 22">
            <a:extLst>
              <a:ext uri="{FF2B5EF4-FFF2-40B4-BE49-F238E27FC236}">
                <a16:creationId xmlns:a16="http://schemas.microsoft.com/office/drawing/2014/main" id="{5D1F26AC-87C3-3228-8709-3B3BF4788DC8}"/>
              </a:ext>
            </a:extLst>
          </p:cNvPr>
          <p:cNvGraphicFramePr>
            <a:graphicFrameLocks noGrp="1"/>
          </p:cNvGraphicFramePr>
          <p:nvPr>
            <p:extLst>
              <p:ext uri="{D42A27DB-BD31-4B8C-83A1-F6EECF244321}">
                <p14:modId xmlns:p14="http://schemas.microsoft.com/office/powerpoint/2010/main" val="1243271781"/>
              </p:ext>
            </p:extLst>
          </p:nvPr>
        </p:nvGraphicFramePr>
        <p:xfrm>
          <a:off x="3227114" y="3553537"/>
          <a:ext cx="11835648" cy="3825021"/>
        </p:xfrm>
        <a:graphic>
          <a:graphicData uri="http://schemas.openxmlformats.org/drawingml/2006/table">
            <a:tbl>
              <a:tblPr firstRow="1" bandRow="1">
                <a:tableStyleId>{5C22544A-7EE6-4342-B048-85BDC9FD1C3A}</a:tableStyleId>
              </a:tblPr>
              <a:tblGrid>
                <a:gridCol w="3945216">
                  <a:extLst>
                    <a:ext uri="{9D8B030D-6E8A-4147-A177-3AD203B41FA5}">
                      <a16:colId xmlns:a16="http://schemas.microsoft.com/office/drawing/2014/main" val="2577509400"/>
                    </a:ext>
                  </a:extLst>
                </a:gridCol>
                <a:gridCol w="3945216">
                  <a:extLst>
                    <a:ext uri="{9D8B030D-6E8A-4147-A177-3AD203B41FA5}">
                      <a16:colId xmlns:a16="http://schemas.microsoft.com/office/drawing/2014/main" val="2305013862"/>
                    </a:ext>
                  </a:extLst>
                </a:gridCol>
                <a:gridCol w="3945216">
                  <a:extLst>
                    <a:ext uri="{9D8B030D-6E8A-4147-A177-3AD203B41FA5}">
                      <a16:colId xmlns:a16="http://schemas.microsoft.com/office/drawing/2014/main" val="537713114"/>
                    </a:ext>
                  </a:extLst>
                </a:gridCol>
              </a:tblGrid>
              <a:tr h="1275007">
                <a:tc>
                  <a:txBody>
                    <a:bodyPr/>
                    <a:lstStyle/>
                    <a:p>
                      <a:pPr algn="ctr"/>
                      <a:r>
                        <a:rPr lang="en-US" sz="2800">
                          <a:latin typeface="Solway"/>
                        </a:rPr>
                        <a:t>Model</a:t>
                      </a:r>
                    </a:p>
                  </a:txBody>
                  <a:tcPr anchor="ctr"/>
                </a:tc>
                <a:tc>
                  <a:txBody>
                    <a:bodyPr/>
                    <a:lstStyle/>
                    <a:p>
                      <a:pPr lvl="0" algn="ctr">
                        <a:buNone/>
                      </a:pPr>
                      <a:r>
                        <a:rPr lang="en-US" sz="2800">
                          <a:latin typeface="Solway"/>
                        </a:rPr>
                        <a:t># Params</a:t>
                      </a:r>
                    </a:p>
                  </a:txBody>
                  <a:tcPr anchor="ctr"/>
                </a:tc>
                <a:tc>
                  <a:txBody>
                    <a:bodyPr/>
                    <a:lstStyle/>
                    <a:p>
                      <a:pPr algn="ctr"/>
                      <a:r>
                        <a:rPr lang="en-US" sz="2800">
                          <a:latin typeface="Solway"/>
                        </a:rPr>
                        <a:t>Test Accuracy</a:t>
                      </a:r>
                    </a:p>
                  </a:txBody>
                  <a:tcPr anchor="ctr"/>
                </a:tc>
                <a:extLst>
                  <a:ext uri="{0D108BD9-81ED-4DB2-BD59-A6C34878D82A}">
                    <a16:rowId xmlns:a16="http://schemas.microsoft.com/office/drawing/2014/main" val="2025776046"/>
                  </a:ext>
                </a:extLst>
              </a:tr>
              <a:tr h="1275007">
                <a:tc>
                  <a:txBody>
                    <a:bodyPr/>
                    <a:lstStyle/>
                    <a:p>
                      <a:pPr algn="ctr"/>
                      <a:r>
                        <a:rPr lang="en-US" sz="2800" err="1">
                          <a:latin typeface="Solway"/>
                        </a:rPr>
                        <a:t>ViViT</a:t>
                      </a:r>
                      <a:r>
                        <a:rPr lang="en-US" sz="2800">
                          <a:latin typeface="Solway"/>
                        </a:rPr>
                        <a:t> </a:t>
                      </a:r>
                      <a:r>
                        <a:rPr lang="en-US" sz="2800" u="sng">
                          <a:latin typeface="Solway"/>
                        </a:rPr>
                        <a:t>without </a:t>
                      </a:r>
                      <a:r>
                        <a:rPr lang="en-US" sz="2800">
                          <a:latin typeface="Solway"/>
                        </a:rPr>
                        <a:t>data augmentation</a:t>
                      </a:r>
                    </a:p>
                  </a:txBody>
                  <a:tcPr anchor="ctr"/>
                </a:tc>
                <a:tc>
                  <a:txBody>
                    <a:bodyPr/>
                    <a:lstStyle/>
                    <a:p>
                      <a:pPr algn="ctr"/>
                      <a:r>
                        <a:rPr lang="en-US" sz="2800">
                          <a:latin typeface="Solway"/>
                        </a:rPr>
                        <a:t>86.5 M</a:t>
                      </a:r>
                    </a:p>
                  </a:txBody>
                  <a:tcPr anchor="ctr"/>
                </a:tc>
                <a:tc>
                  <a:txBody>
                    <a:bodyPr/>
                    <a:lstStyle/>
                    <a:p>
                      <a:pPr algn="ctr"/>
                      <a:r>
                        <a:rPr lang="en-US" sz="2800">
                          <a:latin typeface="Solway"/>
                        </a:rPr>
                        <a:t>82.5%</a:t>
                      </a:r>
                    </a:p>
                  </a:txBody>
                  <a:tcPr anchor="ctr"/>
                </a:tc>
                <a:extLst>
                  <a:ext uri="{0D108BD9-81ED-4DB2-BD59-A6C34878D82A}">
                    <a16:rowId xmlns:a16="http://schemas.microsoft.com/office/drawing/2014/main" val="3018318973"/>
                  </a:ext>
                </a:extLst>
              </a:tr>
              <a:tr h="1275007">
                <a:tc>
                  <a:txBody>
                    <a:bodyPr/>
                    <a:lstStyle/>
                    <a:p>
                      <a:pPr algn="ctr"/>
                      <a:r>
                        <a:rPr lang="en-US" sz="2800" err="1">
                          <a:latin typeface="Solway"/>
                        </a:rPr>
                        <a:t>ViViT</a:t>
                      </a:r>
                      <a:r>
                        <a:rPr lang="en-US" sz="2800">
                          <a:latin typeface="Solway"/>
                        </a:rPr>
                        <a:t> </a:t>
                      </a:r>
                      <a:r>
                        <a:rPr lang="en-US" sz="2800" u="sng">
                          <a:latin typeface="Solway"/>
                        </a:rPr>
                        <a:t>with </a:t>
                      </a:r>
                      <a:r>
                        <a:rPr lang="en-US" sz="2800">
                          <a:latin typeface="Solway"/>
                        </a:rPr>
                        <a:t>data augmentation</a:t>
                      </a:r>
                    </a:p>
                  </a:txBody>
                  <a:tcPr anchor="ctr"/>
                </a:tc>
                <a:tc>
                  <a:txBody>
                    <a:bodyPr/>
                    <a:lstStyle/>
                    <a:p>
                      <a:pPr algn="ctr"/>
                      <a:r>
                        <a:rPr lang="en-US" sz="2800">
                          <a:latin typeface="Solway"/>
                        </a:rPr>
                        <a:t>86.5 M</a:t>
                      </a:r>
                    </a:p>
                  </a:txBody>
                  <a:tcPr anchor="ctr"/>
                </a:tc>
                <a:tc>
                  <a:txBody>
                    <a:bodyPr/>
                    <a:lstStyle/>
                    <a:p>
                      <a:pPr lvl="0" algn="ctr">
                        <a:lnSpc>
                          <a:spcPct val="100000"/>
                        </a:lnSpc>
                        <a:spcBef>
                          <a:spcPts val="0"/>
                        </a:spcBef>
                        <a:spcAft>
                          <a:spcPts val="0"/>
                        </a:spcAft>
                        <a:buNone/>
                      </a:pPr>
                      <a:r>
                        <a:rPr lang="en-US" sz="2800" b="0" i="0" u="none" strike="noStrike" noProof="0">
                          <a:solidFill>
                            <a:srgbClr val="000000"/>
                          </a:solidFill>
                          <a:latin typeface="Solway"/>
                        </a:rPr>
                        <a:t>84.75%</a:t>
                      </a:r>
                      <a:endParaRPr lang="en-US" sz="2800">
                        <a:latin typeface="Solway"/>
                      </a:endParaRPr>
                    </a:p>
                  </a:txBody>
                  <a:tcPr anchor="ctr"/>
                </a:tc>
                <a:extLst>
                  <a:ext uri="{0D108BD9-81ED-4DB2-BD59-A6C34878D82A}">
                    <a16:rowId xmlns:a16="http://schemas.microsoft.com/office/drawing/2014/main" val="2473585528"/>
                  </a:ext>
                </a:extLst>
              </a:tr>
            </a:tbl>
          </a:graphicData>
        </a:graphic>
      </p:graphicFrame>
    </p:spTree>
    <p:extLst>
      <p:ext uri="{BB962C8B-B14F-4D97-AF65-F5344CB8AC3E}">
        <p14:creationId xmlns:p14="http://schemas.microsoft.com/office/powerpoint/2010/main" val="3185381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8401832">
            <a:off x="13235918" y="3528383"/>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3" name="Freeform 3"/>
          <p:cNvSpPr/>
          <p:nvPr/>
        </p:nvSpPr>
        <p:spPr>
          <a:xfrm rot="-3757539">
            <a:off x="-894573" y="-2332425"/>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4" name="Freeform 4"/>
          <p:cNvSpPr/>
          <p:nvPr/>
        </p:nvSpPr>
        <p:spPr>
          <a:xfrm>
            <a:off x="367676" y="1486629"/>
            <a:ext cx="4538504" cy="7541320"/>
          </a:xfrm>
          <a:custGeom>
            <a:avLst/>
            <a:gdLst/>
            <a:ahLst/>
            <a:cxnLst/>
            <a:rect l="l" t="t" r="r" b="b"/>
            <a:pathLst>
              <a:path w="4538504" h="7541320">
                <a:moveTo>
                  <a:pt x="0" y="0"/>
                </a:moveTo>
                <a:lnTo>
                  <a:pt x="4538504" y="0"/>
                </a:lnTo>
                <a:lnTo>
                  <a:pt x="4538504" y="7541321"/>
                </a:lnTo>
                <a:lnTo>
                  <a:pt x="0" y="75413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grpSp>
        <p:nvGrpSpPr>
          <p:cNvPr id="5" name="Group 5"/>
          <p:cNvGrpSpPr/>
          <p:nvPr/>
        </p:nvGrpSpPr>
        <p:grpSpPr>
          <a:xfrm>
            <a:off x="16308556" y="1028700"/>
            <a:ext cx="927565" cy="92756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18507" y="7773883"/>
            <a:ext cx="1772367" cy="177236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916695" y="5519732"/>
            <a:ext cx="2693985" cy="2693985"/>
          </a:xfrm>
          <a:custGeom>
            <a:avLst/>
            <a:gdLst/>
            <a:ahLst/>
            <a:cxnLst/>
            <a:rect l="l" t="t" r="r" b="b"/>
            <a:pathLst>
              <a:path w="2693985" h="2693985">
                <a:moveTo>
                  <a:pt x="0" y="0"/>
                </a:moveTo>
                <a:lnTo>
                  <a:pt x="2693985" y="0"/>
                </a:lnTo>
                <a:lnTo>
                  <a:pt x="2693985" y="2693985"/>
                </a:lnTo>
                <a:lnTo>
                  <a:pt x="0" y="2693985"/>
                </a:lnTo>
                <a:lnTo>
                  <a:pt x="0" y="0"/>
                </a:lnTo>
                <a:close/>
              </a:path>
            </a:pathLst>
          </a:custGeom>
          <a:blipFill>
            <a:blip r:embed="rId6"/>
            <a:stretch>
              <a:fillRect/>
            </a:stretch>
          </a:blipFill>
        </p:spPr>
        <p:txBody>
          <a:bodyPr/>
          <a:lstStyle/>
          <a:p>
            <a:endParaRPr lang="en-TW"/>
          </a:p>
        </p:txBody>
      </p:sp>
      <p:sp>
        <p:nvSpPr>
          <p:cNvPr id="12" name="TextBox 12"/>
          <p:cNvSpPr txBox="1"/>
          <p:nvPr/>
        </p:nvSpPr>
        <p:spPr>
          <a:xfrm>
            <a:off x="5649220" y="4026212"/>
            <a:ext cx="11161218" cy="2929890"/>
          </a:xfrm>
          <a:prstGeom prst="rect">
            <a:avLst/>
          </a:prstGeom>
        </p:spPr>
        <p:txBody>
          <a:bodyPr lIns="0" tIns="0" rIns="0" bIns="0" rtlCol="0" anchor="t">
            <a:spAutoFit/>
          </a:bodyPr>
          <a:lstStyle/>
          <a:p>
            <a:pPr algn="just">
              <a:lnSpc>
                <a:spcPts val="3360"/>
              </a:lnSpc>
            </a:pPr>
            <a:r>
              <a:rPr lang="en-US" sz="2400">
                <a:solidFill>
                  <a:srgbClr val="242622"/>
                </a:solidFill>
                <a:latin typeface="Solway"/>
                <a:ea typeface="Solway"/>
                <a:cs typeface="Solway"/>
                <a:sym typeface="Solway"/>
              </a:rPr>
              <a:t>Violence in public areas can seriously jeopardize public safety, including streets, malls, and schools. Conventional surveillance camera monitoring techniques depend on human operators, who might not always notice problems in a timely manner. Real-time alerts can be provided by AI-based systems that automatically scan video feeds, identify violent activity, and immediately notify the appropriate authorities.</a:t>
            </a:r>
          </a:p>
          <a:p>
            <a:pPr algn="just">
              <a:lnSpc>
                <a:spcPts val="3360"/>
              </a:lnSpc>
            </a:pPr>
            <a:endParaRPr lang="en-US" sz="2400">
              <a:solidFill>
                <a:srgbClr val="242622"/>
              </a:solidFill>
              <a:latin typeface="Solway"/>
              <a:ea typeface="Solway"/>
              <a:cs typeface="Solway"/>
              <a:sym typeface="Solway"/>
            </a:endParaRPr>
          </a:p>
        </p:txBody>
      </p:sp>
      <p:sp>
        <p:nvSpPr>
          <p:cNvPr id="13" name="TextBox 13"/>
          <p:cNvSpPr txBox="1"/>
          <p:nvPr/>
        </p:nvSpPr>
        <p:spPr>
          <a:xfrm>
            <a:off x="5478052" y="2767833"/>
            <a:ext cx="10086411" cy="495300"/>
          </a:xfrm>
          <a:prstGeom prst="rect">
            <a:avLst/>
          </a:prstGeom>
        </p:spPr>
        <p:txBody>
          <a:bodyPr lIns="0" tIns="0" rIns="0" bIns="0" rtlCol="0" anchor="t">
            <a:spAutoFit/>
          </a:bodyPr>
          <a:lstStyle/>
          <a:p>
            <a:pPr algn="l">
              <a:lnSpc>
                <a:spcPts val="3599"/>
              </a:lnSpc>
            </a:pPr>
            <a:r>
              <a:rPr lang="en-US" sz="3999">
                <a:solidFill>
                  <a:srgbClr val="242622"/>
                </a:solidFill>
                <a:latin typeface="Lilita One"/>
                <a:ea typeface="Lilita One"/>
                <a:cs typeface="Lilita One"/>
                <a:sym typeface="Lilita One"/>
              </a:rPr>
              <a:t>1/ Background and Motivation</a:t>
            </a:r>
          </a:p>
        </p:txBody>
      </p:sp>
      <p:sp>
        <p:nvSpPr>
          <p:cNvPr id="14" name="TextBox 14"/>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99" b="1">
                <a:solidFill>
                  <a:srgbClr val="000000"/>
                </a:solidFill>
                <a:latin typeface="Solway Bold"/>
                <a:ea typeface="Solway Bold"/>
                <a:cs typeface="Solway Bold"/>
                <a:sym typeface="Solway Bold"/>
              </a:rPr>
              <a:t>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922850">
            <a:off x="15336027" y="-2465419"/>
            <a:ext cx="3846547" cy="10263366"/>
          </a:xfrm>
          <a:custGeom>
            <a:avLst/>
            <a:gdLst/>
            <a:ahLst/>
            <a:cxnLst/>
            <a:rect l="l" t="t" r="r" b="b"/>
            <a:pathLst>
              <a:path w="3846547" h="10263366">
                <a:moveTo>
                  <a:pt x="0" y="0"/>
                </a:moveTo>
                <a:lnTo>
                  <a:pt x="3846546" y="0"/>
                </a:lnTo>
                <a:lnTo>
                  <a:pt x="3846546" y="10263367"/>
                </a:lnTo>
                <a:lnTo>
                  <a:pt x="0" y="10263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nvGrpSpPr>
          <p:cNvPr id="6" name="Group 6"/>
          <p:cNvGrpSpPr/>
          <p:nvPr/>
        </p:nvGrpSpPr>
        <p:grpSpPr>
          <a:xfrm rot="-5400000">
            <a:off x="16956894" y="558107"/>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7925263">
            <a:off x="-785032" y="3758859"/>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5210608" y="6096023"/>
            <a:ext cx="2992254" cy="2502613"/>
          </a:xfrm>
          <a:custGeom>
            <a:avLst/>
            <a:gdLst/>
            <a:ahLst/>
            <a:cxnLst/>
            <a:rect l="l" t="t" r="r" b="b"/>
            <a:pathLst>
              <a:path w="2992254" h="2502613">
                <a:moveTo>
                  <a:pt x="0" y="0"/>
                </a:moveTo>
                <a:lnTo>
                  <a:pt x="2992255" y="0"/>
                </a:lnTo>
                <a:lnTo>
                  <a:pt x="2992255" y="2502613"/>
                </a:lnTo>
                <a:lnTo>
                  <a:pt x="0" y="25026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
        <p:nvSpPr>
          <p:cNvPr id="15" name="Freeform 15"/>
          <p:cNvSpPr/>
          <p:nvPr/>
        </p:nvSpPr>
        <p:spPr>
          <a:xfrm>
            <a:off x="388779" y="8598636"/>
            <a:ext cx="1764779" cy="1447119"/>
          </a:xfrm>
          <a:custGeom>
            <a:avLst/>
            <a:gdLst/>
            <a:ahLst/>
            <a:cxnLst/>
            <a:rect l="l" t="t" r="r" b="b"/>
            <a:pathLst>
              <a:path w="1764779" h="1447119">
                <a:moveTo>
                  <a:pt x="0" y="0"/>
                </a:moveTo>
                <a:lnTo>
                  <a:pt x="1764779" y="0"/>
                </a:lnTo>
                <a:lnTo>
                  <a:pt x="1764779" y="1447118"/>
                </a:lnTo>
                <a:lnTo>
                  <a:pt x="0" y="14471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TW"/>
          </a:p>
        </p:txBody>
      </p:sp>
      <p:grpSp>
        <p:nvGrpSpPr>
          <p:cNvPr id="17" name="Group 17"/>
          <p:cNvGrpSpPr/>
          <p:nvPr/>
        </p:nvGrpSpPr>
        <p:grpSpPr>
          <a:xfrm>
            <a:off x="975630" y="8289520"/>
            <a:ext cx="1177928" cy="1209110"/>
            <a:chOff x="0" y="-38100"/>
            <a:chExt cx="310236" cy="318449"/>
          </a:xfrm>
        </p:grpSpPr>
        <p:sp>
          <p:nvSpPr>
            <p:cNvPr id="18" name="Freeform 18"/>
            <p:cNvSpPr/>
            <p:nvPr/>
          </p:nvSpPr>
          <p:spPr>
            <a:xfrm>
              <a:off x="0" y="0"/>
              <a:ext cx="310236" cy="280349"/>
            </a:xfrm>
            <a:custGeom>
              <a:avLst/>
              <a:gdLst/>
              <a:ahLst/>
              <a:cxnLst/>
              <a:rect l="l" t="t" r="r" b="b"/>
              <a:pathLst>
                <a:path w="310236" h="280349">
                  <a:moveTo>
                    <a:pt x="0" y="0"/>
                  </a:moveTo>
                  <a:lnTo>
                    <a:pt x="310236" y="0"/>
                  </a:lnTo>
                  <a:lnTo>
                    <a:pt x="310236" y="280349"/>
                  </a:lnTo>
                  <a:lnTo>
                    <a:pt x="0" y="280349"/>
                  </a:lnTo>
                  <a:close/>
                </a:path>
              </a:pathLst>
            </a:custGeom>
            <a:solidFill>
              <a:srgbClr val="000000">
                <a:alpha val="0"/>
              </a:srgbClr>
            </a:solidFill>
            <a:ln w="38100" cap="sq">
              <a:solidFill>
                <a:srgbClr val="FF3131"/>
              </a:solidFill>
              <a:prstDash val="solid"/>
              <a:miter/>
            </a:ln>
          </p:spPr>
          <p:txBody>
            <a:bodyPr/>
            <a:lstStyle/>
            <a:p>
              <a:endParaRPr lang="en-TW"/>
            </a:p>
          </p:txBody>
        </p:sp>
        <p:sp>
          <p:nvSpPr>
            <p:cNvPr id="19" name="TextBox 19"/>
            <p:cNvSpPr txBox="1"/>
            <p:nvPr/>
          </p:nvSpPr>
          <p:spPr>
            <a:xfrm>
              <a:off x="0" y="-38100"/>
              <a:ext cx="310236" cy="318449"/>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852562" y="895282"/>
            <a:ext cx="16083509" cy="926171"/>
          </a:xfrm>
          <a:prstGeom prst="rect">
            <a:avLst/>
          </a:prstGeom>
        </p:spPr>
        <p:txBody>
          <a:bodyPr wrap="square" lIns="0" tIns="0" rIns="0" bIns="0" rtlCol="0" anchor="t">
            <a:spAutoFit/>
          </a:bodyPr>
          <a:lstStyle/>
          <a:p>
            <a:pPr>
              <a:lnSpc>
                <a:spcPts val="3599"/>
              </a:lnSpc>
            </a:pPr>
            <a:r>
              <a:rPr lang="en-US" sz="3950">
                <a:solidFill>
                  <a:srgbClr val="242622"/>
                </a:solidFill>
                <a:latin typeface="Lilita One"/>
                <a:ea typeface="+mn-lt"/>
                <a:cs typeface="+mn-lt"/>
                <a:sym typeface="Lilita One"/>
              </a:rPr>
              <a:t>3.6/ Human skeletons and change detection for efficient violence detection in surveillance videos</a:t>
            </a:r>
            <a:endParaRPr lang="en-US" sz="3950">
              <a:solidFill>
                <a:srgbClr val="242622"/>
              </a:solidFill>
              <a:latin typeface="Lilita One"/>
            </a:endParaRPr>
          </a:p>
        </p:txBody>
      </p:sp>
      <p:sp>
        <p:nvSpPr>
          <p:cNvPr id="22" name="TextBox 22"/>
          <p:cNvSpPr txBox="1"/>
          <p:nvPr/>
        </p:nvSpPr>
        <p:spPr>
          <a:xfrm>
            <a:off x="17259300"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30</a:t>
            </a:r>
          </a:p>
        </p:txBody>
      </p:sp>
      <p:pic>
        <p:nvPicPr>
          <p:cNvPr id="23" name="Picture 22" descr="A screenshot of a computer vision and image understanding&#10;&#10;Description automatically generated">
            <a:extLst>
              <a:ext uri="{FF2B5EF4-FFF2-40B4-BE49-F238E27FC236}">
                <a16:creationId xmlns:a16="http://schemas.microsoft.com/office/drawing/2014/main" id="{54666345-8AB7-CC5C-B191-9A2CE1237631}"/>
              </a:ext>
            </a:extLst>
          </p:cNvPr>
          <p:cNvPicPr>
            <a:picLocks noChangeAspect="1"/>
          </p:cNvPicPr>
          <p:nvPr/>
        </p:nvPicPr>
        <p:blipFill>
          <a:blip r:embed="rId8"/>
          <a:stretch>
            <a:fillRect/>
          </a:stretch>
        </p:blipFill>
        <p:spPr>
          <a:xfrm>
            <a:off x="308694" y="2095363"/>
            <a:ext cx="17662270" cy="6338223"/>
          </a:xfrm>
          <a:prstGeom prst="rect">
            <a:avLst/>
          </a:prstGeom>
        </p:spPr>
      </p:pic>
    </p:spTree>
    <p:extLst>
      <p:ext uri="{BB962C8B-B14F-4D97-AF65-F5344CB8AC3E}">
        <p14:creationId xmlns:p14="http://schemas.microsoft.com/office/powerpoint/2010/main" val="784196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15" name="Freeform 15"/>
          <p:cNvSpPr/>
          <p:nvPr/>
        </p:nvSpPr>
        <p:spPr>
          <a:xfrm>
            <a:off x="388779" y="8598636"/>
            <a:ext cx="1764779" cy="1447119"/>
          </a:xfrm>
          <a:custGeom>
            <a:avLst/>
            <a:gdLst/>
            <a:ahLst/>
            <a:cxnLst/>
            <a:rect l="l" t="t" r="r" b="b"/>
            <a:pathLst>
              <a:path w="1764779" h="1447119">
                <a:moveTo>
                  <a:pt x="0" y="0"/>
                </a:moveTo>
                <a:lnTo>
                  <a:pt x="1764779" y="0"/>
                </a:lnTo>
                <a:lnTo>
                  <a:pt x="1764779" y="1447118"/>
                </a:lnTo>
                <a:lnTo>
                  <a:pt x="0" y="14471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9" name="Freeform 9"/>
          <p:cNvSpPr/>
          <p:nvPr/>
        </p:nvSpPr>
        <p:spPr>
          <a:xfrm rot="7925263">
            <a:off x="-785032" y="3758859"/>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TW"/>
          </a:p>
        </p:txBody>
      </p:sp>
      <p:pic>
        <p:nvPicPr>
          <p:cNvPr id="13" name="Picture 12" descr="A diagram of a computer generated diagram&#10;&#10;Description automatically generated">
            <a:extLst>
              <a:ext uri="{FF2B5EF4-FFF2-40B4-BE49-F238E27FC236}">
                <a16:creationId xmlns:a16="http://schemas.microsoft.com/office/drawing/2014/main" id="{419FEA3D-F9F7-6823-D2A9-D7C85E574119}"/>
              </a:ext>
            </a:extLst>
          </p:cNvPr>
          <p:cNvPicPr>
            <a:picLocks noChangeAspect="1"/>
          </p:cNvPicPr>
          <p:nvPr/>
        </p:nvPicPr>
        <p:blipFill>
          <a:blip r:embed="rId7"/>
          <a:stretch>
            <a:fillRect/>
          </a:stretch>
        </p:blipFill>
        <p:spPr>
          <a:xfrm>
            <a:off x="1781940" y="1714291"/>
            <a:ext cx="13873128" cy="7467462"/>
          </a:xfrm>
          <a:prstGeom prst="rect">
            <a:avLst/>
          </a:prstGeom>
        </p:spPr>
      </p:pic>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922850">
            <a:off x="15336027" y="-2465419"/>
            <a:ext cx="3846547" cy="10263366"/>
          </a:xfrm>
          <a:custGeom>
            <a:avLst/>
            <a:gdLst/>
            <a:ahLst/>
            <a:cxnLst/>
            <a:rect l="l" t="t" r="r" b="b"/>
            <a:pathLst>
              <a:path w="3846547" h="10263366">
                <a:moveTo>
                  <a:pt x="0" y="0"/>
                </a:moveTo>
                <a:lnTo>
                  <a:pt x="3846546" y="0"/>
                </a:lnTo>
                <a:lnTo>
                  <a:pt x="3846546" y="10263367"/>
                </a:lnTo>
                <a:lnTo>
                  <a:pt x="0" y="10263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TW"/>
          </a:p>
        </p:txBody>
      </p:sp>
      <p:grpSp>
        <p:nvGrpSpPr>
          <p:cNvPr id="6" name="Group 6"/>
          <p:cNvGrpSpPr/>
          <p:nvPr/>
        </p:nvGrpSpPr>
        <p:grpSpPr>
          <a:xfrm rot="-5400000">
            <a:off x="16956894" y="558107"/>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5210608" y="6096023"/>
            <a:ext cx="2992254" cy="2502613"/>
          </a:xfrm>
          <a:custGeom>
            <a:avLst/>
            <a:gdLst/>
            <a:ahLst/>
            <a:cxnLst/>
            <a:rect l="l" t="t" r="r" b="b"/>
            <a:pathLst>
              <a:path w="2992254" h="2502613">
                <a:moveTo>
                  <a:pt x="0" y="0"/>
                </a:moveTo>
                <a:lnTo>
                  <a:pt x="2992255" y="0"/>
                </a:lnTo>
                <a:lnTo>
                  <a:pt x="2992255" y="2502613"/>
                </a:lnTo>
                <a:lnTo>
                  <a:pt x="0" y="25026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TW"/>
          </a:p>
        </p:txBody>
      </p:sp>
      <p:grpSp>
        <p:nvGrpSpPr>
          <p:cNvPr id="17" name="Group 17"/>
          <p:cNvGrpSpPr/>
          <p:nvPr/>
        </p:nvGrpSpPr>
        <p:grpSpPr>
          <a:xfrm>
            <a:off x="1793251" y="1571272"/>
            <a:ext cx="7693861" cy="2621168"/>
            <a:chOff x="0" y="-38100"/>
            <a:chExt cx="310236" cy="318449"/>
          </a:xfrm>
        </p:grpSpPr>
        <p:sp>
          <p:nvSpPr>
            <p:cNvPr id="19" name="TextBox 19"/>
            <p:cNvSpPr txBox="1"/>
            <p:nvPr/>
          </p:nvSpPr>
          <p:spPr>
            <a:xfrm>
              <a:off x="0" y="-38100"/>
              <a:ext cx="310236" cy="318449"/>
            </a:xfrm>
            <a:prstGeom prst="rect">
              <a:avLst/>
            </a:prstGeom>
          </p:spPr>
          <p:txBody>
            <a:bodyPr lIns="50800" tIns="50800" rIns="50800" bIns="50800" rtlCol="0" anchor="ctr"/>
            <a:lstStyle/>
            <a:p>
              <a:pPr algn="ctr">
                <a:lnSpc>
                  <a:spcPts val="2659"/>
                </a:lnSpc>
              </a:pPr>
              <a:endParaRPr/>
            </a:p>
          </p:txBody>
        </p:sp>
        <p:sp>
          <p:nvSpPr>
            <p:cNvPr id="18" name="Freeform 18"/>
            <p:cNvSpPr/>
            <p:nvPr/>
          </p:nvSpPr>
          <p:spPr>
            <a:xfrm>
              <a:off x="0" y="0"/>
              <a:ext cx="310236" cy="280349"/>
            </a:xfrm>
            <a:custGeom>
              <a:avLst/>
              <a:gdLst/>
              <a:ahLst/>
              <a:cxnLst/>
              <a:rect l="l" t="t" r="r" b="b"/>
              <a:pathLst>
                <a:path w="310236" h="280349">
                  <a:moveTo>
                    <a:pt x="0" y="0"/>
                  </a:moveTo>
                  <a:lnTo>
                    <a:pt x="310236" y="0"/>
                  </a:lnTo>
                  <a:lnTo>
                    <a:pt x="310236" y="280349"/>
                  </a:lnTo>
                  <a:lnTo>
                    <a:pt x="0" y="280349"/>
                  </a:lnTo>
                  <a:close/>
                </a:path>
              </a:pathLst>
            </a:custGeom>
            <a:solidFill>
              <a:srgbClr val="000000">
                <a:alpha val="0"/>
              </a:srgbClr>
            </a:solidFill>
            <a:ln w="38100" cap="sq">
              <a:solidFill>
                <a:srgbClr val="FF3131"/>
              </a:solidFill>
              <a:prstDash val="solid"/>
              <a:miter/>
            </a:ln>
          </p:spPr>
          <p:txBody>
            <a:bodyPr/>
            <a:lstStyle/>
            <a:p>
              <a:endParaRPr lang="en-TW"/>
            </a:p>
          </p:txBody>
        </p:sp>
      </p:grpSp>
      <p:sp>
        <p:nvSpPr>
          <p:cNvPr id="20" name="TextBox 20"/>
          <p:cNvSpPr txBox="1"/>
          <p:nvPr/>
        </p:nvSpPr>
        <p:spPr>
          <a:xfrm>
            <a:off x="852562" y="919094"/>
            <a:ext cx="15726322" cy="938077"/>
          </a:xfrm>
          <a:prstGeom prst="rect">
            <a:avLst/>
          </a:prstGeom>
        </p:spPr>
        <p:txBody>
          <a:bodyPr wrap="square" lIns="0" tIns="0" rIns="0" bIns="0" rtlCol="0" anchor="t">
            <a:spAutoFit/>
          </a:bodyPr>
          <a:lstStyle/>
          <a:p>
            <a:pPr>
              <a:lnSpc>
                <a:spcPts val="3599"/>
              </a:lnSpc>
            </a:pPr>
            <a:r>
              <a:rPr lang="en-US" sz="3950" b="1">
                <a:solidFill>
                  <a:srgbClr val="242622"/>
                </a:solidFill>
                <a:latin typeface="Lilita One"/>
                <a:ea typeface="+mn-lt"/>
                <a:cs typeface="+mn-lt"/>
                <a:sym typeface="Lilita One"/>
              </a:rPr>
              <a:t>3.6/ Human skeletons and change detection for efficient violence detection in surveillance videos</a:t>
            </a:r>
            <a:endParaRPr lang="en-US" sz="3950" b="1">
              <a:solidFill>
                <a:srgbClr val="242622"/>
              </a:solidFill>
              <a:latin typeface="Lilita One"/>
            </a:endParaRPr>
          </a:p>
        </p:txBody>
      </p:sp>
      <p:sp>
        <p:nvSpPr>
          <p:cNvPr id="22" name="TextBox 22"/>
          <p:cNvSpPr txBox="1"/>
          <p:nvPr/>
        </p:nvSpPr>
        <p:spPr>
          <a:xfrm>
            <a:off x="17259300"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31</a:t>
            </a:r>
          </a:p>
        </p:txBody>
      </p:sp>
      <p:sp>
        <p:nvSpPr>
          <p:cNvPr id="21" name="TextBox 20">
            <a:extLst>
              <a:ext uri="{FF2B5EF4-FFF2-40B4-BE49-F238E27FC236}">
                <a16:creationId xmlns:a16="http://schemas.microsoft.com/office/drawing/2014/main" id="{3D72FBD7-0E2D-EC44-BFB0-85CE4D8386C7}"/>
              </a:ext>
            </a:extLst>
          </p:cNvPr>
          <p:cNvSpPr txBox="1"/>
          <p:nvPr/>
        </p:nvSpPr>
        <p:spPr>
          <a:xfrm>
            <a:off x="3708" y="9920090"/>
            <a:ext cx="144010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Guillermo Garcia-Cobo, et al. "Human skeletons and change detection for efficient violence detection in surveillance videos"</a:t>
            </a:r>
            <a:endParaRPr lang="en-US">
              <a:ea typeface="Calibri"/>
              <a:cs typeface="Calibri"/>
            </a:endParaRPr>
          </a:p>
        </p:txBody>
      </p:sp>
      <p:grpSp>
        <p:nvGrpSpPr>
          <p:cNvPr id="23" name="Group 17">
            <a:extLst>
              <a:ext uri="{FF2B5EF4-FFF2-40B4-BE49-F238E27FC236}">
                <a16:creationId xmlns:a16="http://schemas.microsoft.com/office/drawing/2014/main" id="{B8C4788E-656F-1BAD-7AEC-087D23226E63}"/>
              </a:ext>
            </a:extLst>
          </p:cNvPr>
          <p:cNvGrpSpPr/>
          <p:nvPr/>
        </p:nvGrpSpPr>
        <p:grpSpPr>
          <a:xfrm>
            <a:off x="1743191" y="6260075"/>
            <a:ext cx="7793975" cy="2879802"/>
            <a:chOff x="0" y="-38100"/>
            <a:chExt cx="313717" cy="318449"/>
          </a:xfrm>
        </p:grpSpPr>
        <p:sp>
          <p:nvSpPr>
            <p:cNvPr id="24" name="TextBox 19">
              <a:extLst>
                <a:ext uri="{FF2B5EF4-FFF2-40B4-BE49-F238E27FC236}">
                  <a16:creationId xmlns:a16="http://schemas.microsoft.com/office/drawing/2014/main" id="{673DE244-793E-72FB-8BB2-3F14B61B1179}"/>
                </a:ext>
              </a:extLst>
            </p:cNvPr>
            <p:cNvSpPr txBox="1"/>
            <p:nvPr/>
          </p:nvSpPr>
          <p:spPr>
            <a:xfrm>
              <a:off x="0" y="-38100"/>
              <a:ext cx="310236" cy="318449"/>
            </a:xfrm>
            <a:prstGeom prst="rect">
              <a:avLst/>
            </a:prstGeom>
          </p:spPr>
          <p:txBody>
            <a:bodyPr lIns="50800" tIns="50800" rIns="50800" bIns="50800" rtlCol="0" anchor="ctr"/>
            <a:lstStyle/>
            <a:p>
              <a:pPr algn="ctr">
                <a:lnSpc>
                  <a:spcPts val="2659"/>
                </a:lnSpc>
              </a:pPr>
              <a:endParaRPr/>
            </a:p>
          </p:txBody>
        </p:sp>
        <p:sp>
          <p:nvSpPr>
            <p:cNvPr id="25" name="Freeform 18">
              <a:extLst>
                <a:ext uri="{FF2B5EF4-FFF2-40B4-BE49-F238E27FC236}">
                  <a16:creationId xmlns:a16="http://schemas.microsoft.com/office/drawing/2014/main" id="{5F870D79-50FA-67B0-F85C-BE2589AA5504}"/>
                </a:ext>
              </a:extLst>
            </p:cNvPr>
            <p:cNvSpPr/>
            <p:nvPr/>
          </p:nvSpPr>
          <p:spPr>
            <a:xfrm>
              <a:off x="3481" y="-18723"/>
              <a:ext cx="310236" cy="280349"/>
            </a:xfrm>
            <a:custGeom>
              <a:avLst/>
              <a:gdLst/>
              <a:ahLst/>
              <a:cxnLst/>
              <a:rect l="l" t="t" r="r" b="b"/>
              <a:pathLst>
                <a:path w="310236" h="280349">
                  <a:moveTo>
                    <a:pt x="0" y="0"/>
                  </a:moveTo>
                  <a:lnTo>
                    <a:pt x="310236" y="0"/>
                  </a:lnTo>
                  <a:lnTo>
                    <a:pt x="310236" y="280349"/>
                  </a:lnTo>
                  <a:lnTo>
                    <a:pt x="0" y="280349"/>
                  </a:lnTo>
                  <a:close/>
                </a:path>
              </a:pathLst>
            </a:custGeom>
            <a:solidFill>
              <a:srgbClr val="000000">
                <a:alpha val="0"/>
              </a:srgbClr>
            </a:solidFill>
            <a:ln w="38100" cap="sq">
              <a:solidFill>
                <a:srgbClr val="FF3131"/>
              </a:solidFill>
              <a:prstDash val="solid"/>
              <a:miter/>
            </a:ln>
          </p:spPr>
          <p:txBody>
            <a:bodyPr/>
            <a:lstStyle/>
            <a:p>
              <a:endParaRPr lang="en-TW"/>
            </a:p>
          </p:txBody>
        </p:sp>
      </p:grpSp>
    </p:spTree>
    <p:extLst>
      <p:ext uri="{BB962C8B-B14F-4D97-AF65-F5344CB8AC3E}">
        <p14:creationId xmlns:p14="http://schemas.microsoft.com/office/powerpoint/2010/main" val="937634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922850">
            <a:off x="15336027" y="-2465419"/>
            <a:ext cx="3846547" cy="10263366"/>
          </a:xfrm>
          <a:custGeom>
            <a:avLst/>
            <a:gdLst/>
            <a:ahLst/>
            <a:cxnLst/>
            <a:rect l="l" t="t" r="r" b="b"/>
            <a:pathLst>
              <a:path w="3846547" h="10263366">
                <a:moveTo>
                  <a:pt x="0" y="0"/>
                </a:moveTo>
                <a:lnTo>
                  <a:pt x="3846546" y="0"/>
                </a:lnTo>
                <a:lnTo>
                  <a:pt x="3846546" y="10263367"/>
                </a:lnTo>
                <a:lnTo>
                  <a:pt x="0" y="10263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nvGrpSpPr>
          <p:cNvPr id="6" name="Group 6"/>
          <p:cNvGrpSpPr/>
          <p:nvPr/>
        </p:nvGrpSpPr>
        <p:grpSpPr>
          <a:xfrm rot="-5400000">
            <a:off x="16956894" y="558107"/>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7925263">
            <a:off x="-785032" y="3758859"/>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5210608" y="6096023"/>
            <a:ext cx="2992254" cy="2502613"/>
          </a:xfrm>
          <a:custGeom>
            <a:avLst/>
            <a:gdLst/>
            <a:ahLst/>
            <a:cxnLst/>
            <a:rect l="l" t="t" r="r" b="b"/>
            <a:pathLst>
              <a:path w="2992254" h="2502613">
                <a:moveTo>
                  <a:pt x="0" y="0"/>
                </a:moveTo>
                <a:lnTo>
                  <a:pt x="2992255" y="0"/>
                </a:lnTo>
                <a:lnTo>
                  <a:pt x="2992255" y="2502613"/>
                </a:lnTo>
                <a:lnTo>
                  <a:pt x="0" y="25026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
        <p:nvSpPr>
          <p:cNvPr id="15" name="Freeform 15"/>
          <p:cNvSpPr/>
          <p:nvPr/>
        </p:nvSpPr>
        <p:spPr>
          <a:xfrm>
            <a:off x="388779" y="8598636"/>
            <a:ext cx="1764779" cy="1447119"/>
          </a:xfrm>
          <a:custGeom>
            <a:avLst/>
            <a:gdLst/>
            <a:ahLst/>
            <a:cxnLst/>
            <a:rect l="l" t="t" r="r" b="b"/>
            <a:pathLst>
              <a:path w="1764779" h="1447119">
                <a:moveTo>
                  <a:pt x="0" y="0"/>
                </a:moveTo>
                <a:lnTo>
                  <a:pt x="1764779" y="0"/>
                </a:lnTo>
                <a:lnTo>
                  <a:pt x="1764779" y="1447118"/>
                </a:lnTo>
                <a:lnTo>
                  <a:pt x="0" y="14471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TW"/>
          </a:p>
        </p:txBody>
      </p:sp>
      <p:grpSp>
        <p:nvGrpSpPr>
          <p:cNvPr id="17" name="Group 17"/>
          <p:cNvGrpSpPr/>
          <p:nvPr/>
        </p:nvGrpSpPr>
        <p:grpSpPr>
          <a:xfrm>
            <a:off x="975630" y="8289520"/>
            <a:ext cx="1177928" cy="1209110"/>
            <a:chOff x="0" y="-38100"/>
            <a:chExt cx="310236" cy="318449"/>
          </a:xfrm>
        </p:grpSpPr>
        <p:sp>
          <p:nvSpPr>
            <p:cNvPr id="18" name="Freeform 18"/>
            <p:cNvSpPr/>
            <p:nvPr/>
          </p:nvSpPr>
          <p:spPr>
            <a:xfrm>
              <a:off x="0" y="0"/>
              <a:ext cx="310236" cy="280349"/>
            </a:xfrm>
            <a:custGeom>
              <a:avLst/>
              <a:gdLst/>
              <a:ahLst/>
              <a:cxnLst/>
              <a:rect l="l" t="t" r="r" b="b"/>
              <a:pathLst>
                <a:path w="310236" h="280349">
                  <a:moveTo>
                    <a:pt x="0" y="0"/>
                  </a:moveTo>
                  <a:lnTo>
                    <a:pt x="310236" y="0"/>
                  </a:lnTo>
                  <a:lnTo>
                    <a:pt x="310236" y="280349"/>
                  </a:lnTo>
                  <a:lnTo>
                    <a:pt x="0" y="280349"/>
                  </a:lnTo>
                  <a:close/>
                </a:path>
              </a:pathLst>
            </a:custGeom>
            <a:solidFill>
              <a:srgbClr val="000000">
                <a:alpha val="0"/>
              </a:srgbClr>
            </a:solidFill>
            <a:ln w="38100" cap="sq">
              <a:solidFill>
                <a:srgbClr val="FF3131"/>
              </a:solidFill>
              <a:prstDash val="solid"/>
              <a:miter/>
            </a:ln>
          </p:spPr>
          <p:txBody>
            <a:bodyPr/>
            <a:lstStyle/>
            <a:p>
              <a:endParaRPr lang="en-TW"/>
            </a:p>
          </p:txBody>
        </p:sp>
        <p:sp>
          <p:nvSpPr>
            <p:cNvPr id="19" name="TextBox 19"/>
            <p:cNvSpPr txBox="1"/>
            <p:nvPr/>
          </p:nvSpPr>
          <p:spPr>
            <a:xfrm>
              <a:off x="0" y="-38100"/>
              <a:ext cx="310236" cy="318449"/>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709812" y="2713536"/>
            <a:ext cx="15726322" cy="3439403"/>
          </a:xfrm>
          <a:prstGeom prst="rect">
            <a:avLst/>
          </a:prstGeom>
        </p:spPr>
        <p:txBody>
          <a:bodyPr wrap="square" lIns="0" tIns="0" rIns="0" bIns="0" rtlCol="0" anchor="t">
            <a:spAutoFit/>
          </a:bodyPr>
          <a:lstStyle/>
          <a:p>
            <a:r>
              <a:rPr lang="en-US" sz="2800" b="1">
                <a:solidFill>
                  <a:srgbClr val="242622"/>
                </a:solidFill>
                <a:latin typeface="Solway"/>
                <a:ea typeface="+mn-lt"/>
                <a:cs typeface="+mn-lt"/>
                <a:sym typeface="Lilita One"/>
              </a:rPr>
              <a:t>The proposed method integrates two key aspects:</a:t>
            </a:r>
            <a:endParaRPr lang="en-US" sz="2800" b="1">
              <a:solidFill>
                <a:srgbClr val="242622"/>
              </a:solidFill>
              <a:latin typeface="Solway"/>
              <a:ea typeface="Calibri"/>
              <a:cs typeface="Calibri"/>
            </a:endParaRPr>
          </a:p>
          <a:p>
            <a:endParaRPr lang="en-US" sz="2400">
              <a:solidFill>
                <a:srgbClr val="242622"/>
              </a:solidFill>
              <a:latin typeface="Solway"/>
              <a:ea typeface="+mn-lt"/>
              <a:cs typeface="+mn-lt"/>
            </a:endParaRPr>
          </a:p>
          <a:p>
            <a:pPr marL="342900" indent="-342900">
              <a:buFont typeface="Wingdings"/>
              <a:buChar char="Ø"/>
            </a:pPr>
            <a:r>
              <a:rPr lang="en-US" sz="2400" b="1">
                <a:solidFill>
                  <a:srgbClr val="242622"/>
                </a:solidFill>
                <a:latin typeface="Solway"/>
                <a:ea typeface="+mn-lt"/>
                <a:cs typeface="+mn-lt"/>
                <a:sym typeface="Lilita One"/>
              </a:rPr>
              <a:t>Human Skeleton Representation</a:t>
            </a:r>
            <a:r>
              <a:rPr lang="en-US" sz="2400">
                <a:solidFill>
                  <a:srgbClr val="242622"/>
                </a:solidFill>
                <a:latin typeface="Solway"/>
                <a:ea typeface="+mn-lt"/>
                <a:cs typeface="+mn-lt"/>
                <a:sym typeface="Lilita One"/>
              </a:rPr>
              <a:t>: Extracts the human body structure (skeletons) from video frames using pose estimation.</a:t>
            </a:r>
            <a:endParaRPr lang="en-US" sz="2400">
              <a:solidFill>
                <a:srgbClr val="242622"/>
              </a:solidFill>
              <a:latin typeface="Solway"/>
              <a:ea typeface="Calibri"/>
              <a:cs typeface="Calibri"/>
            </a:endParaRPr>
          </a:p>
          <a:p>
            <a:pPr marL="342900" indent="-342900">
              <a:buFont typeface="Wingdings"/>
              <a:buChar char="Ø"/>
            </a:pPr>
            <a:endParaRPr lang="en-US" sz="2400">
              <a:solidFill>
                <a:srgbClr val="242622"/>
              </a:solidFill>
              <a:latin typeface="Solway"/>
              <a:ea typeface="+mn-lt"/>
              <a:cs typeface="+mn-lt"/>
            </a:endParaRPr>
          </a:p>
          <a:p>
            <a:pPr marL="342900" indent="-342900">
              <a:buFont typeface="Wingdings"/>
              <a:buChar char="Ø"/>
            </a:pPr>
            <a:r>
              <a:rPr lang="en-US" sz="2400" b="1">
                <a:solidFill>
                  <a:srgbClr val="242622"/>
                </a:solidFill>
                <a:latin typeface="Solway"/>
                <a:ea typeface="+mn-lt"/>
                <a:cs typeface="+mn-lt"/>
                <a:sym typeface="Lilita One"/>
              </a:rPr>
              <a:t>Change Detection</a:t>
            </a:r>
            <a:r>
              <a:rPr lang="en-US" sz="2400">
                <a:solidFill>
                  <a:srgbClr val="242622"/>
                </a:solidFill>
                <a:latin typeface="Solway"/>
                <a:ea typeface="+mn-lt"/>
                <a:cs typeface="+mn-lt"/>
                <a:sym typeface="Lilita One"/>
              </a:rPr>
              <a:t>: Captures inter-frame motion dynamics, focusing on detecting temporal changes like body movements or interactions.</a:t>
            </a:r>
            <a:endParaRPr lang="en-US" sz="2400">
              <a:latin typeface="Solway"/>
            </a:endParaRPr>
          </a:p>
          <a:p>
            <a:endParaRPr lang="en-US" sz="2400">
              <a:solidFill>
                <a:srgbClr val="242622"/>
              </a:solidFill>
              <a:latin typeface="Solway"/>
              <a:ea typeface="Calibri"/>
              <a:cs typeface="Calibri"/>
            </a:endParaRPr>
          </a:p>
          <a:p>
            <a:pPr>
              <a:lnSpc>
                <a:spcPts val="3599"/>
              </a:lnSpc>
            </a:pPr>
            <a:endParaRPr lang="en-US" sz="2400">
              <a:solidFill>
                <a:srgbClr val="242622"/>
              </a:solidFill>
              <a:latin typeface="Solway"/>
              <a:ea typeface="Calibri"/>
              <a:cs typeface="Calibri"/>
            </a:endParaRPr>
          </a:p>
        </p:txBody>
      </p:sp>
      <p:sp>
        <p:nvSpPr>
          <p:cNvPr id="22" name="TextBox 22"/>
          <p:cNvSpPr txBox="1"/>
          <p:nvPr/>
        </p:nvSpPr>
        <p:spPr>
          <a:xfrm>
            <a:off x="17259300"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32</a:t>
            </a:r>
          </a:p>
        </p:txBody>
      </p:sp>
      <p:grpSp>
        <p:nvGrpSpPr>
          <p:cNvPr id="13" name="Group 17">
            <a:extLst>
              <a:ext uri="{FF2B5EF4-FFF2-40B4-BE49-F238E27FC236}">
                <a16:creationId xmlns:a16="http://schemas.microsoft.com/office/drawing/2014/main" id="{47A7C6F4-149C-F0B8-0B35-1A0743D2E994}"/>
              </a:ext>
            </a:extLst>
          </p:cNvPr>
          <p:cNvGrpSpPr/>
          <p:nvPr/>
        </p:nvGrpSpPr>
        <p:grpSpPr>
          <a:xfrm>
            <a:off x="1118505" y="8432395"/>
            <a:ext cx="1177928" cy="1209110"/>
            <a:chOff x="0" y="-38100"/>
            <a:chExt cx="310236" cy="318449"/>
          </a:xfrm>
        </p:grpSpPr>
        <p:sp>
          <p:nvSpPr>
            <p:cNvPr id="16" name="Freeform 18">
              <a:extLst>
                <a:ext uri="{FF2B5EF4-FFF2-40B4-BE49-F238E27FC236}">
                  <a16:creationId xmlns:a16="http://schemas.microsoft.com/office/drawing/2014/main" id="{0E70A94E-7F0E-5598-1CFA-C2E7FAAA760B}"/>
                </a:ext>
              </a:extLst>
            </p:cNvPr>
            <p:cNvSpPr/>
            <p:nvPr/>
          </p:nvSpPr>
          <p:spPr>
            <a:xfrm>
              <a:off x="0" y="0"/>
              <a:ext cx="310236" cy="280349"/>
            </a:xfrm>
            <a:custGeom>
              <a:avLst/>
              <a:gdLst/>
              <a:ahLst/>
              <a:cxnLst/>
              <a:rect l="l" t="t" r="r" b="b"/>
              <a:pathLst>
                <a:path w="310236" h="280349">
                  <a:moveTo>
                    <a:pt x="0" y="0"/>
                  </a:moveTo>
                  <a:lnTo>
                    <a:pt x="310236" y="0"/>
                  </a:lnTo>
                  <a:lnTo>
                    <a:pt x="310236" y="280349"/>
                  </a:lnTo>
                  <a:lnTo>
                    <a:pt x="0" y="280349"/>
                  </a:lnTo>
                  <a:close/>
                </a:path>
              </a:pathLst>
            </a:custGeom>
            <a:solidFill>
              <a:srgbClr val="000000">
                <a:alpha val="0"/>
              </a:srgbClr>
            </a:solidFill>
            <a:ln w="38100" cap="sq">
              <a:solidFill>
                <a:srgbClr val="FF3131"/>
              </a:solidFill>
              <a:prstDash val="solid"/>
              <a:miter/>
            </a:ln>
          </p:spPr>
          <p:txBody>
            <a:bodyPr/>
            <a:lstStyle/>
            <a:p>
              <a:endParaRPr lang="en-TW"/>
            </a:p>
          </p:txBody>
        </p:sp>
        <p:sp>
          <p:nvSpPr>
            <p:cNvPr id="21" name="TextBox 19">
              <a:extLst>
                <a:ext uri="{FF2B5EF4-FFF2-40B4-BE49-F238E27FC236}">
                  <a16:creationId xmlns:a16="http://schemas.microsoft.com/office/drawing/2014/main" id="{365E9325-E481-35A3-B14F-CE91F4D4D526}"/>
                </a:ext>
              </a:extLst>
            </p:cNvPr>
            <p:cNvSpPr txBox="1"/>
            <p:nvPr/>
          </p:nvSpPr>
          <p:spPr>
            <a:xfrm>
              <a:off x="0" y="-38100"/>
              <a:ext cx="310236" cy="318449"/>
            </a:xfrm>
            <a:prstGeom prst="rect">
              <a:avLst/>
            </a:prstGeom>
          </p:spPr>
          <p:txBody>
            <a:bodyPr lIns="50800" tIns="50800" rIns="50800" bIns="50800" rtlCol="0" anchor="ctr"/>
            <a:lstStyle/>
            <a:p>
              <a:pPr algn="ctr">
                <a:lnSpc>
                  <a:spcPts val="2659"/>
                </a:lnSpc>
              </a:pPr>
              <a:endParaRPr/>
            </a:p>
          </p:txBody>
        </p:sp>
      </p:grpSp>
      <p:sp>
        <p:nvSpPr>
          <p:cNvPr id="24" name="Freeform 13">
            <a:extLst>
              <a:ext uri="{FF2B5EF4-FFF2-40B4-BE49-F238E27FC236}">
                <a16:creationId xmlns:a16="http://schemas.microsoft.com/office/drawing/2014/main" id="{CD1F1B47-F24A-A0AB-819C-1F712C5C0F3D}"/>
              </a:ext>
            </a:extLst>
          </p:cNvPr>
          <p:cNvSpPr/>
          <p:nvPr/>
        </p:nvSpPr>
        <p:spPr>
          <a:xfrm>
            <a:off x="985877" y="2665544"/>
            <a:ext cx="586806" cy="493815"/>
          </a:xfrm>
          <a:custGeom>
            <a:avLst/>
            <a:gdLst/>
            <a:ahLst/>
            <a:cxnLst/>
            <a:rect l="l" t="t" r="r" b="b"/>
            <a:pathLst>
              <a:path w="435414" h="435414">
                <a:moveTo>
                  <a:pt x="0" y="0"/>
                </a:moveTo>
                <a:lnTo>
                  <a:pt x="435414" y="0"/>
                </a:lnTo>
                <a:lnTo>
                  <a:pt x="435414" y="435414"/>
                </a:lnTo>
                <a:lnTo>
                  <a:pt x="0" y="4354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TW"/>
          </a:p>
        </p:txBody>
      </p:sp>
      <p:sp>
        <p:nvSpPr>
          <p:cNvPr id="26" name="TextBox 20">
            <a:extLst>
              <a:ext uri="{FF2B5EF4-FFF2-40B4-BE49-F238E27FC236}">
                <a16:creationId xmlns:a16="http://schemas.microsoft.com/office/drawing/2014/main" id="{5430444D-C43B-0F67-B689-548FD3FA65F6}"/>
              </a:ext>
            </a:extLst>
          </p:cNvPr>
          <p:cNvSpPr txBox="1"/>
          <p:nvPr/>
        </p:nvSpPr>
        <p:spPr>
          <a:xfrm>
            <a:off x="852562" y="919094"/>
            <a:ext cx="15726322" cy="938077"/>
          </a:xfrm>
          <a:prstGeom prst="rect">
            <a:avLst/>
          </a:prstGeom>
        </p:spPr>
        <p:txBody>
          <a:bodyPr wrap="square" lIns="0" tIns="0" rIns="0" bIns="0" rtlCol="0" anchor="t">
            <a:spAutoFit/>
          </a:bodyPr>
          <a:lstStyle/>
          <a:p>
            <a:pPr>
              <a:lnSpc>
                <a:spcPts val="3599"/>
              </a:lnSpc>
            </a:pPr>
            <a:r>
              <a:rPr lang="en-US" sz="3950" b="1">
                <a:solidFill>
                  <a:srgbClr val="242622"/>
                </a:solidFill>
                <a:latin typeface="Lilita One"/>
                <a:ea typeface="+mn-lt"/>
                <a:cs typeface="+mn-lt"/>
                <a:sym typeface="Lilita One"/>
              </a:rPr>
              <a:t>3.6/ Human skeletons and change detection for efficient violence detection in surveillance videos</a:t>
            </a:r>
            <a:endParaRPr lang="en-US" sz="3950" b="1">
              <a:solidFill>
                <a:srgbClr val="242622"/>
              </a:solidFill>
              <a:latin typeface="Lilita One"/>
            </a:endParaRPr>
          </a:p>
        </p:txBody>
      </p:sp>
    </p:spTree>
    <p:extLst>
      <p:ext uri="{BB962C8B-B14F-4D97-AF65-F5344CB8AC3E}">
        <p14:creationId xmlns:p14="http://schemas.microsoft.com/office/powerpoint/2010/main" val="604135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922850">
            <a:off x="15336027" y="-2465419"/>
            <a:ext cx="3846547" cy="10263366"/>
          </a:xfrm>
          <a:custGeom>
            <a:avLst/>
            <a:gdLst/>
            <a:ahLst/>
            <a:cxnLst/>
            <a:rect l="l" t="t" r="r" b="b"/>
            <a:pathLst>
              <a:path w="3846547" h="10263366">
                <a:moveTo>
                  <a:pt x="0" y="0"/>
                </a:moveTo>
                <a:lnTo>
                  <a:pt x="3846546" y="0"/>
                </a:lnTo>
                <a:lnTo>
                  <a:pt x="3846546" y="10263367"/>
                </a:lnTo>
                <a:lnTo>
                  <a:pt x="0" y="10263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grpSp>
        <p:nvGrpSpPr>
          <p:cNvPr id="6" name="Group 6"/>
          <p:cNvGrpSpPr/>
          <p:nvPr/>
        </p:nvGrpSpPr>
        <p:grpSpPr>
          <a:xfrm rot="-5400000">
            <a:off x="16956894" y="558107"/>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7925263">
            <a:off x="-785032" y="3758859"/>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5455537" y="2891541"/>
            <a:ext cx="2992254" cy="2502613"/>
          </a:xfrm>
          <a:custGeom>
            <a:avLst/>
            <a:gdLst/>
            <a:ahLst/>
            <a:cxnLst/>
            <a:rect l="l" t="t" r="r" b="b"/>
            <a:pathLst>
              <a:path w="2992254" h="2502613">
                <a:moveTo>
                  <a:pt x="0" y="0"/>
                </a:moveTo>
                <a:lnTo>
                  <a:pt x="2992255" y="0"/>
                </a:lnTo>
                <a:lnTo>
                  <a:pt x="2992255" y="2502613"/>
                </a:lnTo>
                <a:lnTo>
                  <a:pt x="0" y="25026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TW"/>
          </a:p>
        </p:txBody>
      </p:sp>
      <p:sp>
        <p:nvSpPr>
          <p:cNvPr id="15" name="Freeform 15"/>
          <p:cNvSpPr/>
          <p:nvPr/>
        </p:nvSpPr>
        <p:spPr>
          <a:xfrm>
            <a:off x="388779" y="8598636"/>
            <a:ext cx="1764779" cy="1447119"/>
          </a:xfrm>
          <a:custGeom>
            <a:avLst/>
            <a:gdLst/>
            <a:ahLst/>
            <a:cxnLst/>
            <a:rect l="l" t="t" r="r" b="b"/>
            <a:pathLst>
              <a:path w="1764779" h="1447119">
                <a:moveTo>
                  <a:pt x="0" y="0"/>
                </a:moveTo>
                <a:lnTo>
                  <a:pt x="1764779" y="0"/>
                </a:lnTo>
                <a:lnTo>
                  <a:pt x="1764779" y="1447118"/>
                </a:lnTo>
                <a:lnTo>
                  <a:pt x="0" y="14471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TW"/>
          </a:p>
        </p:txBody>
      </p:sp>
      <p:grpSp>
        <p:nvGrpSpPr>
          <p:cNvPr id="17" name="Group 17"/>
          <p:cNvGrpSpPr/>
          <p:nvPr/>
        </p:nvGrpSpPr>
        <p:grpSpPr>
          <a:xfrm>
            <a:off x="975630" y="8289520"/>
            <a:ext cx="1177928" cy="1209110"/>
            <a:chOff x="0" y="-38100"/>
            <a:chExt cx="310236" cy="318449"/>
          </a:xfrm>
        </p:grpSpPr>
        <p:sp>
          <p:nvSpPr>
            <p:cNvPr id="18" name="Freeform 18"/>
            <p:cNvSpPr/>
            <p:nvPr/>
          </p:nvSpPr>
          <p:spPr>
            <a:xfrm>
              <a:off x="0" y="0"/>
              <a:ext cx="310236" cy="280349"/>
            </a:xfrm>
            <a:custGeom>
              <a:avLst/>
              <a:gdLst/>
              <a:ahLst/>
              <a:cxnLst/>
              <a:rect l="l" t="t" r="r" b="b"/>
              <a:pathLst>
                <a:path w="310236" h="280349">
                  <a:moveTo>
                    <a:pt x="0" y="0"/>
                  </a:moveTo>
                  <a:lnTo>
                    <a:pt x="310236" y="0"/>
                  </a:lnTo>
                  <a:lnTo>
                    <a:pt x="310236" y="280349"/>
                  </a:lnTo>
                  <a:lnTo>
                    <a:pt x="0" y="280349"/>
                  </a:lnTo>
                  <a:close/>
                </a:path>
              </a:pathLst>
            </a:custGeom>
            <a:solidFill>
              <a:srgbClr val="000000">
                <a:alpha val="0"/>
              </a:srgbClr>
            </a:solidFill>
            <a:ln w="38100" cap="sq">
              <a:solidFill>
                <a:srgbClr val="FF3131"/>
              </a:solidFill>
              <a:prstDash val="solid"/>
              <a:miter/>
            </a:ln>
          </p:spPr>
          <p:txBody>
            <a:bodyPr/>
            <a:lstStyle/>
            <a:p>
              <a:endParaRPr lang="en-TW"/>
            </a:p>
          </p:txBody>
        </p:sp>
        <p:sp>
          <p:nvSpPr>
            <p:cNvPr id="19" name="TextBox 19"/>
            <p:cNvSpPr txBox="1"/>
            <p:nvPr/>
          </p:nvSpPr>
          <p:spPr>
            <a:xfrm>
              <a:off x="0" y="-38100"/>
              <a:ext cx="310236" cy="318449"/>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872973" y="1061969"/>
            <a:ext cx="15726322" cy="1772665"/>
          </a:xfrm>
          <a:prstGeom prst="rect">
            <a:avLst/>
          </a:prstGeom>
        </p:spPr>
        <p:txBody>
          <a:bodyPr wrap="square" lIns="0" tIns="0" rIns="0" bIns="0" rtlCol="0" anchor="t">
            <a:spAutoFit/>
          </a:bodyPr>
          <a:lstStyle/>
          <a:p>
            <a:r>
              <a:rPr lang="en-US" sz="2800" b="1">
                <a:solidFill>
                  <a:srgbClr val="242622"/>
                </a:solidFill>
                <a:latin typeface="Solway"/>
                <a:ea typeface="+mn-lt"/>
                <a:cs typeface="+mn-lt"/>
                <a:sym typeface="Lilita One"/>
              </a:rPr>
              <a:t>Skeleton Extraction</a:t>
            </a:r>
            <a:endParaRPr lang="en-US" sz="2800" b="1">
              <a:latin typeface="Solway"/>
              <a:ea typeface="+mn-lt"/>
              <a:cs typeface="+mn-lt"/>
            </a:endParaRPr>
          </a:p>
          <a:p>
            <a:endParaRPr lang="en-US" sz="2800">
              <a:solidFill>
                <a:srgbClr val="242622"/>
              </a:solidFill>
              <a:latin typeface="Solway"/>
              <a:ea typeface="+mn-lt"/>
              <a:cs typeface="+mn-lt"/>
              <a:sym typeface="Lilita One"/>
            </a:endParaRPr>
          </a:p>
          <a:p>
            <a:endParaRPr lang="en-US" sz="2800">
              <a:solidFill>
                <a:srgbClr val="242622"/>
              </a:solidFill>
              <a:latin typeface="Solway"/>
              <a:ea typeface="+mn-lt"/>
              <a:cs typeface="+mn-lt"/>
              <a:sym typeface="Lilita One"/>
            </a:endParaRPr>
          </a:p>
          <a:p>
            <a:pPr>
              <a:lnSpc>
                <a:spcPts val="3599"/>
              </a:lnSpc>
            </a:pPr>
            <a:endParaRPr lang="en-US" sz="3950">
              <a:solidFill>
                <a:srgbClr val="242622"/>
              </a:solidFill>
              <a:latin typeface="Calibri"/>
              <a:ea typeface="+mn-lt"/>
              <a:cs typeface="+mn-lt"/>
            </a:endParaRPr>
          </a:p>
        </p:txBody>
      </p:sp>
      <p:sp>
        <p:nvSpPr>
          <p:cNvPr id="22" name="TextBox 22"/>
          <p:cNvSpPr txBox="1"/>
          <p:nvPr/>
        </p:nvSpPr>
        <p:spPr>
          <a:xfrm>
            <a:off x="17259300"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33</a:t>
            </a:r>
          </a:p>
        </p:txBody>
      </p:sp>
      <p:pic>
        <p:nvPicPr>
          <p:cNvPr id="16" name="Picture 15" descr="Human skeletons and change detection for efficient violence detection in surveillance  videos - ScienceDirect">
            <a:extLst>
              <a:ext uri="{FF2B5EF4-FFF2-40B4-BE49-F238E27FC236}">
                <a16:creationId xmlns:a16="http://schemas.microsoft.com/office/drawing/2014/main" id="{66E030F1-E968-2626-A44A-10405A8E4BEF}"/>
              </a:ext>
            </a:extLst>
          </p:cNvPr>
          <p:cNvPicPr>
            <a:picLocks noChangeAspect="1"/>
          </p:cNvPicPr>
          <p:nvPr/>
        </p:nvPicPr>
        <p:blipFill>
          <a:blip r:embed="rId9"/>
          <a:srcRect l="-1728" t="-1589" r="344" b="15386"/>
          <a:stretch/>
        </p:blipFill>
        <p:spPr>
          <a:xfrm>
            <a:off x="305645" y="1653933"/>
            <a:ext cx="7025720" cy="3280723"/>
          </a:xfrm>
          <a:prstGeom prst="rect">
            <a:avLst/>
          </a:prstGeom>
        </p:spPr>
      </p:pic>
      <p:sp>
        <p:nvSpPr>
          <p:cNvPr id="21" name="Rectangle: Rounded Corners 20">
            <a:extLst>
              <a:ext uri="{FF2B5EF4-FFF2-40B4-BE49-F238E27FC236}">
                <a16:creationId xmlns:a16="http://schemas.microsoft.com/office/drawing/2014/main" id="{FD1EA4C6-5D2F-1B9C-9770-2013C5F00ED6}"/>
              </a:ext>
            </a:extLst>
          </p:cNvPr>
          <p:cNvSpPr/>
          <p:nvPr/>
        </p:nvSpPr>
        <p:spPr>
          <a:xfrm>
            <a:off x="559729" y="5141861"/>
            <a:ext cx="3184071" cy="53067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ea typeface="Calibri"/>
                <a:cs typeface="Calibri"/>
              </a:rPr>
              <a:t>Skeletons with Background</a:t>
            </a:r>
            <a:endParaRPr lang="en-US"/>
          </a:p>
        </p:txBody>
      </p:sp>
      <p:sp>
        <p:nvSpPr>
          <p:cNvPr id="23" name="Rectangle: Rounded Corners 22">
            <a:extLst>
              <a:ext uri="{FF2B5EF4-FFF2-40B4-BE49-F238E27FC236}">
                <a16:creationId xmlns:a16="http://schemas.microsoft.com/office/drawing/2014/main" id="{2512BB29-9420-3486-5034-B5D44BB80B12}"/>
              </a:ext>
            </a:extLst>
          </p:cNvPr>
          <p:cNvSpPr/>
          <p:nvPr/>
        </p:nvSpPr>
        <p:spPr>
          <a:xfrm>
            <a:off x="3980385" y="5125175"/>
            <a:ext cx="3184071" cy="530678"/>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en-US">
                <a:ea typeface="Calibri"/>
                <a:cs typeface="Calibri"/>
              </a:rPr>
              <a:t>Skeletons without Background</a:t>
            </a:r>
            <a:endParaRPr lang="en-US"/>
          </a:p>
        </p:txBody>
      </p:sp>
      <p:sp>
        <p:nvSpPr>
          <p:cNvPr id="24" name="TextBox 23">
            <a:extLst>
              <a:ext uri="{FF2B5EF4-FFF2-40B4-BE49-F238E27FC236}">
                <a16:creationId xmlns:a16="http://schemas.microsoft.com/office/drawing/2014/main" id="{44A809F3-F7F0-9E95-CBF8-E5FE563082B1}"/>
              </a:ext>
            </a:extLst>
          </p:cNvPr>
          <p:cNvSpPr txBox="1"/>
          <p:nvPr/>
        </p:nvSpPr>
        <p:spPr>
          <a:xfrm>
            <a:off x="360184" y="6206139"/>
            <a:ext cx="766948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sz="2400">
                <a:latin typeface="Solway"/>
              </a:rPr>
              <a:t> Skeletons are rendered on a black background for simplicity.</a:t>
            </a:r>
            <a:endParaRPr lang="en-US">
              <a:ea typeface="Calibri"/>
              <a:cs typeface="Calibri"/>
            </a:endParaRPr>
          </a:p>
          <a:p>
            <a:pPr>
              <a:buFont typeface=""/>
              <a:buChar char="•"/>
            </a:pPr>
            <a:r>
              <a:rPr lang="en-US" sz="2400">
                <a:latin typeface="Solway"/>
              </a:rPr>
              <a:t> Skeletons' body parts are color-coded for easy differentiation.</a:t>
            </a:r>
          </a:p>
        </p:txBody>
      </p:sp>
      <p:pic>
        <p:nvPicPr>
          <p:cNvPr id="25" name="Picture 24" descr="A group of images of a hallway&#10;&#10;Description automatically generated">
            <a:extLst>
              <a:ext uri="{FF2B5EF4-FFF2-40B4-BE49-F238E27FC236}">
                <a16:creationId xmlns:a16="http://schemas.microsoft.com/office/drawing/2014/main" id="{69BF06CE-41E7-E66E-D56D-83D8DE44CCEF}"/>
              </a:ext>
            </a:extLst>
          </p:cNvPr>
          <p:cNvPicPr>
            <a:picLocks noChangeAspect="1"/>
          </p:cNvPicPr>
          <p:nvPr/>
        </p:nvPicPr>
        <p:blipFill>
          <a:blip r:embed="rId10"/>
          <a:stretch>
            <a:fillRect/>
          </a:stretch>
        </p:blipFill>
        <p:spPr>
          <a:xfrm>
            <a:off x="8736371" y="1407544"/>
            <a:ext cx="7706629" cy="6637604"/>
          </a:xfrm>
          <a:prstGeom prst="rect">
            <a:avLst/>
          </a:prstGeom>
        </p:spPr>
      </p:pic>
      <p:sp>
        <p:nvSpPr>
          <p:cNvPr id="28" name="TextBox 27">
            <a:extLst>
              <a:ext uri="{FF2B5EF4-FFF2-40B4-BE49-F238E27FC236}">
                <a16:creationId xmlns:a16="http://schemas.microsoft.com/office/drawing/2014/main" id="{A09E6356-B1E4-E3F6-F89E-74B0F5D355DE}"/>
              </a:ext>
            </a:extLst>
          </p:cNvPr>
          <p:cNvSpPr txBox="1"/>
          <p:nvPr/>
        </p:nvSpPr>
        <p:spPr>
          <a:xfrm>
            <a:off x="8945128" y="421068"/>
            <a:ext cx="764803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Solway"/>
                <a:ea typeface="Calibri"/>
                <a:cs typeface="Calibri"/>
              </a:rPr>
              <a:t>Enhancing Skeletons Extraction</a:t>
            </a:r>
          </a:p>
        </p:txBody>
      </p:sp>
    </p:spTree>
    <p:extLst>
      <p:ext uri="{BB962C8B-B14F-4D97-AF65-F5344CB8AC3E}">
        <p14:creationId xmlns:p14="http://schemas.microsoft.com/office/powerpoint/2010/main" val="1885009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922850">
            <a:off x="15336027" y="-2465419"/>
            <a:ext cx="3846547" cy="10263366"/>
          </a:xfrm>
          <a:custGeom>
            <a:avLst/>
            <a:gdLst/>
            <a:ahLst/>
            <a:cxnLst/>
            <a:rect l="l" t="t" r="r" b="b"/>
            <a:pathLst>
              <a:path w="3846547" h="10263366">
                <a:moveTo>
                  <a:pt x="0" y="0"/>
                </a:moveTo>
                <a:lnTo>
                  <a:pt x="3846546" y="0"/>
                </a:lnTo>
                <a:lnTo>
                  <a:pt x="3846546" y="10263367"/>
                </a:lnTo>
                <a:lnTo>
                  <a:pt x="0" y="10263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grpSp>
        <p:nvGrpSpPr>
          <p:cNvPr id="6" name="Group 6"/>
          <p:cNvGrpSpPr/>
          <p:nvPr/>
        </p:nvGrpSpPr>
        <p:grpSpPr>
          <a:xfrm rot="-5400000">
            <a:off x="16956894" y="558107"/>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7925263">
            <a:off x="-785032" y="3758859"/>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5455537" y="2891541"/>
            <a:ext cx="2992254" cy="2502613"/>
          </a:xfrm>
          <a:custGeom>
            <a:avLst/>
            <a:gdLst/>
            <a:ahLst/>
            <a:cxnLst/>
            <a:rect l="l" t="t" r="r" b="b"/>
            <a:pathLst>
              <a:path w="2992254" h="2502613">
                <a:moveTo>
                  <a:pt x="0" y="0"/>
                </a:moveTo>
                <a:lnTo>
                  <a:pt x="2992255" y="0"/>
                </a:lnTo>
                <a:lnTo>
                  <a:pt x="2992255" y="2502613"/>
                </a:lnTo>
                <a:lnTo>
                  <a:pt x="0" y="25026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TW"/>
          </a:p>
        </p:txBody>
      </p:sp>
      <p:sp>
        <p:nvSpPr>
          <p:cNvPr id="15" name="Freeform 15"/>
          <p:cNvSpPr/>
          <p:nvPr/>
        </p:nvSpPr>
        <p:spPr>
          <a:xfrm>
            <a:off x="388779" y="8598636"/>
            <a:ext cx="1764779" cy="1447119"/>
          </a:xfrm>
          <a:custGeom>
            <a:avLst/>
            <a:gdLst/>
            <a:ahLst/>
            <a:cxnLst/>
            <a:rect l="l" t="t" r="r" b="b"/>
            <a:pathLst>
              <a:path w="1764779" h="1447119">
                <a:moveTo>
                  <a:pt x="0" y="0"/>
                </a:moveTo>
                <a:lnTo>
                  <a:pt x="1764779" y="0"/>
                </a:lnTo>
                <a:lnTo>
                  <a:pt x="1764779" y="1447118"/>
                </a:lnTo>
                <a:lnTo>
                  <a:pt x="0" y="14471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TW"/>
          </a:p>
        </p:txBody>
      </p:sp>
      <p:sp>
        <p:nvSpPr>
          <p:cNvPr id="20" name="TextBox 20"/>
          <p:cNvSpPr txBox="1"/>
          <p:nvPr/>
        </p:nvSpPr>
        <p:spPr>
          <a:xfrm>
            <a:off x="1269442" y="1187028"/>
            <a:ext cx="3762366" cy="430887"/>
          </a:xfrm>
          <a:prstGeom prst="rect">
            <a:avLst/>
          </a:prstGeom>
        </p:spPr>
        <p:txBody>
          <a:bodyPr wrap="square" lIns="0" tIns="0" rIns="0" bIns="0" rtlCol="0" anchor="t">
            <a:spAutoFit/>
          </a:bodyPr>
          <a:lstStyle/>
          <a:p>
            <a:r>
              <a:rPr lang="en-US" sz="2800" b="1">
                <a:solidFill>
                  <a:srgbClr val="242622"/>
                </a:solidFill>
                <a:latin typeface="Solway"/>
                <a:ea typeface="+mn-lt"/>
                <a:cs typeface="+mn-lt"/>
                <a:sym typeface="Lilita One"/>
              </a:rPr>
              <a:t>Change detection</a:t>
            </a:r>
            <a:endParaRPr lang="en-US" sz="2800" b="1">
              <a:solidFill>
                <a:srgbClr val="242622"/>
              </a:solidFill>
              <a:latin typeface="Solway"/>
              <a:ea typeface="Calibri"/>
              <a:cs typeface="Calibri"/>
            </a:endParaRPr>
          </a:p>
        </p:txBody>
      </p:sp>
      <p:sp>
        <p:nvSpPr>
          <p:cNvPr id="22" name="TextBox 22"/>
          <p:cNvSpPr txBox="1"/>
          <p:nvPr/>
        </p:nvSpPr>
        <p:spPr>
          <a:xfrm>
            <a:off x="17259300"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34</a:t>
            </a:r>
          </a:p>
        </p:txBody>
      </p:sp>
      <p:pic>
        <p:nvPicPr>
          <p:cNvPr id="13" name="Picture 12" descr="A group of people in a jail&#10;&#10;Description automatically generated">
            <a:extLst>
              <a:ext uri="{FF2B5EF4-FFF2-40B4-BE49-F238E27FC236}">
                <a16:creationId xmlns:a16="http://schemas.microsoft.com/office/drawing/2014/main" id="{53F2FE7A-E668-6FF1-01D1-11DADAE71E3E}"/>
              </a:ext>
            </a:extLst>
          </p:cNvPr>
          <p:cNvPicPr>
            <a:picLocks noChangeAspect="1"/>
          </p:cNvPicPr>
          <p:nvPr/>
        </p:nvPicPr>
        <p:blipFill>
          <a:blip r:embed="rId9"/>
          <a:srcRect l="21250" t="289" r="23062" b="64639"/>
          <a:stretch/>
        </p:blipFill>
        <p:spPr>
          <a:xfrm>
            <a:off x="1318940" y="2140554"/>
            <a:ext cx="4922372" cy="3607808"/>
          </a:xfrm>
          <a:prstGeom prst="rect">
            <a:avLst/>
          </a:prstGeom>
        </p:spPr>
      </p:pic>
      <p:pic>
        <p:nvPicPr>
          <p:cNvPr id="26" name="Picture 25" descr="Several images of people in a jail&#10;&#10;Description automatically generated">
            <a:extLst>
              <a:ext uri="{FF2B5EF4-FFF2-40B4-BE49-F238E27FC236}">
                <a16:creationId xmlns:a16="http://schemas.microsoft.com/office/drawing/2014/main" id="{559018A9-8573-7D09-57E2-E99349610947}"/>
              </a:ext>
            </a:extLst>
          </p:cNvPr>
          <p:cNvPicPr>
            <a:picLocks noChangeAspect="1"/>
          </p:cNvPicPr>
          <p:nvPr/>
        </p:nvPicPr>
        <p:blipFill>
          <a:blip r:embed="rId9"/>
          <a:srcRect l="-1889" t="34902" r="1227" b="-53"/>
          <a:stretch/>
        </p:blipFill>
        <p:spPr>
          <a:xfrm>
            <a:off x="7737776" y="2264311"/>
            <a:ext cx="8897636" cy="6702094"/>
          </a:xfrm>
          <a:prstGeom prst="rect">
            <a:avLst/>
          </a:prstGeom>
        </p:spPr>
      </p:pic>
      <p:pic>
        <p:nvPicPr>
          <p:cNvPr id="30" name="Picture 29" descr="A black and white math symbol&#10;&#10;Description automatically generated">
            <a:extLst>
              <a:ext uri="{FF2B5EF4-FFF2-40B4-BE49-F238E27FC236}">
                <a16:creationId xmlns:a16="http://schemas.microsoft.com/office/drawing/2014/main" id="{08C45072-5F74-64FE-1039-DD14973ADB11}"/>
              </a:ext>
            </a:extLst>
          </p:cNvPr>
          <p:cNvPicPr>
            <a:picLocks noChangeAspect="1"/>
          </p:cNvPicPr>
          <p:nvPr/>
        </p:nvPicPr>
        <p:blipFill>
          <a:blip r:embed="rId10"/>
          <a:stretch>
            <a:fillRect/>
          </a:stretch>
        </p:blipFill>
        <p:spPr>
          <a:xfrm>
            <a:off x="7737776" y="1369600"/>
            <a:ext cx="4343400" cy="590550"/>
          </a:xfrm>
          <a:prstGeom prst="rect">
            <a:avLst/>
          </a:prstGeom>
        </p:spPr>
      </p:pic>
      <p:pic>
        <p:nvPicPr>
          <p:cNvPr id="31" name="Picture 30" descr="A square with a number and a square with a square and a square with a square and a square with a square and a square with a square and a square with a square and a square with&#10;&#10;Description automatically generated">
            <a:extLst>
              <a:ext uri="{FF2B5EF4-FFF2-40B4-BE49-F238E27FC236}">
                <a16:creationId xmlns:a16="http://schemas.microsoft.com/office/drawing/2014/main" id="{CFE79042-296C-E4E5-221D-C5B7709AB69C}"/>
              </a:ext>
            </a:extLst>
          </p:cNvPr>
          <p:cNvPicPr>
            <a:picLocks noChangeAspect="1"/>
          </p:cNvPicPr>
          <p:nvPr/>
        </p:nvPicPr>
        <p:blipFill>
          <a:blip r:embed="rId11"/>
          <a:stretch>
            <a:fillRect/>
          </a:stretch>
        </p:blipFill>
        <p:spPr>
          <a:xfrm>
            <a:off x="12368491" y="844335"/>
            <a:ext cx="4858307" cy="1115468"/>
          </a:xfrm>
          <a:prstGeom prst="rect">
            <a:avLst/>
          </a:prstGeom>
        </p:spPr>
      </p:pic>
      <p:grpSp>
        <p:nvGrpSpPr>
          <p:cNvPr id="19" name="Group 17">
            <a:extLst>
              <a:ext uri="{FF2B5EF4-FFF2-40B4-BE49-F238E27FC236}">
                <a16:creationId xmlns:a16="http://schemas.microsoft.com/office/drawing/2014/main" id="{4C44E841-E6DA-6738-EDD1-DC4C93AA21D9}"/>
              </a:ext>
            </a:extLst>
          </p:cNvPr>
          <p:cNvGrpSpPr/>
          <p:nvPr/>
        </p:nvGrpSpPr>
        <p:grpSpPr>
          <a:xfrm>
            <a:off x="975630" y="8289520"/>
            <a:ext cx="1177928" cy="1209110"/>
            <a:chOff x="0" y="-38100"/>
            <a:chExt cx="310236" cy="318449"/>
          </a:xfrm>
        </p:grpSpPr>
        <p:sp>
          <p:nvSpPr>
            <p:cNvPr id="17" name="Freeform 18">
              <a:extLst>
                <a:ext uri="{FF2B5EF4-FFF2-40B4-BE49-F238E27FC236}">
                  <a16:creationId xmlns:a16="http://schemas.microsoft.com/office/drawing/2014/main" id="{9E181430-BE5B-4CC4-BDA6-D9AFBC2F3C67}"/>
                </a:ext>
              </a:extLst>
            </p:cNvPr>
            <p:cNvSpPr/>
            <p:nvPr/>
          </p:nvSpPr>
          <p:spPr>
            <a:xfrm>
              <a:off x="0" y="0"/>
              <a:ext cx="310236" cy="280349"/>
            </a:xfrm>
            <a:custGeom>
              <a:avLst/>
              <a:gdLst/>
              <a:ahLst/>
              <a:cxnLst/>
              <a:rect l="l" t="t" r="r" b="b"/>
              <a:pathLst>
                <a:path w="310236" h="280349">
                  <a:moveTo>
                    <a:pt x="0" y="0"/>
                  </a:moveTo>
                  <a:lnTo>
                    <a:pt x="310236" y="0"/>
                  </a:lnTo>
                  <a:lnTo>
                    <a:pt x="310236" y="280349"/>
                  </a:lnTo>
                  <a:lnTo>
                    <a:pt x="0" y="280349"/>
                  </a:lnTo>
                  <a:close/>
                </a:path>
              </a:pathLst>
            </a:custGeom>
            <a:solidFill>
              <a:srgbClr val="000000">
                <a:alpha val="0"/>
              </a:srgbClr>
            </a:solidFill>
            <a:ln w="38100" cap="sq">
              <a:solidFill>
                <a:srgbClr val="FF3131"/>
              </a:solidFill>
              <a:prstDash val="solid"/>
              <a:miter/>
            </a:ln>
          </p:spPr>
          <p:txBody>
            <a:bodyPr/>
            <a:lstStyle/>
            <a:p>
              <a:endParaRPr lang="en-TW"/>
            </a:p>
          </p:txBody>
        </p:sp>
        <p:sp>
          <p:nvSpPr>
            <p:cNvPr id="18" name="TextBox 19">
              <a:extLst>
                <a:ext uri="{FF2B5EF4-FFF2-40B4-BE49-F238E27FC236}">
                  <a16:creationId xmlns:a16="http://schemas.microsoft.com/office/drawing/2014/main" id="{953CDDFE-9A3C-15E9-3659-3ACBA2936200}"/>
                </a:ext>
              </a:extLst>
            </p:cNvPr>
            <p:cNvSpPr txBox="1"/>
            <p:nvPr/>
          </p:nvSpPr>
          <p:spPr>
            <a:xfrm>
              <a:off x="0" y="-38100"/>
              <a:ext cx="310236" cy="318449"/>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1966187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D087FA81-E047-EBCE-7BD8-2D05A3EFC46A}"/>
              </a:ext>
            </a:extLst>
          </p:cNvPr>
          <p:cNvGraphicFramePr/>
          <p:nvPr>
            <p:extLst>
              <p:ext uri="{D42A27DB-BD31-4B8C-83A1-F6EECF244321}">
                <p14:modId xmlns:p14="http://schemas.microsoft.com/office/powerpoint/2010/main" val="1630154922"/>
              </p:ext>
            </p:extLst>
          </p:nvPr>
        </p:nvGraphicFramePr>
        <p:xfrm>
          <a:off x="4810019" y="1621996"/>
          <a:ext cx="11049653" cy="66956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8178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5" name="Freeform 5"/>
          <p:cNvSpPr/>
          <p:nvPr/>
        </p:nvSpPr>
        <p:spPr>
          <a:xfrm rot="-1922850">
            <a:off x="15336027" y="-2465419"/>
            <a:ext cx="3846547" cy="10263366"/>
          </a:xfrm>
          <a:custGeom>
            <a:avLst/>
            <a:gdLst/>
            <a:ahLst/>
            <a:cxnLst/>
            <a:rect l="l" t="t" r="r" b="b"/>
            <a:pathLst>
              <a:path w="3846547" h="10263366">
                <a:moveTo>
                  <a:pt x="0" y="0"/>
                </a:moveTo>
                <a:lnTo>
                  <a:pt x="3846546" y="0"/>
                </a:lnTo>
                <a:lnTo>
                  <a:pt x="3846546" y="10263367"/>
                </a:lnTo>
                <a:lnTo>
                  <a:pt x="0" y="10263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grpSp>
        <p:nvGrpSpPr>
          <p:cNvPr id="6" name="Group 6"/>
          <p:cNvGrpSpPr/>
          <p:nvPr/>
        </p:nvGrpSpPr>
        <p:grpSpPr>
          <a:xfrm rot="-5400000">
            <a:off x="16956894" y="558107"/>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7925263">
            <a:off x="-785032" y="3758859"/>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5455537" y="2891541"/>
            <a:ext cx="2992254" cy="2502613"/>
          </a:xfrm>
          <a:custGeom>
            <a:avLst/>
            <a:gdLst/>
            <a:ahLst/>
            <a:cxnLst/>
            <a:rect l="l" t="t" r="r" b="b"/>
            <a:pathLst>
              <a:path w="2992254" h="2502613">
                <a:moveTo>
                  <a:pt x="0" y="0"/>
                </a:moveTo>
                <a:lnTo>
                  <a:pt x="2992255" y="0"/>
                </a:lnTo>
                <a:lnTo>
                  <a:pt x="2992255" y="2502613"/>
                </a:lnTo>
                <a:lnTo>
                  <a:pt x="0" y="25026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TW"/>
          </a:p>
        </p:txBody>
      </p:sp>
      <p:sp>
        <p:nvSpPr>
          <p:cNvPr id="20" name="TextBox 20"/>
          <p:cNvSpPr txBox="1"/>
          <p:nvPr/>
        </p:nvSpPr>
        <p:spPr>
          <a:xfrm>
            <a:off x="570537" y="1805371"/>
            <a:ext cx="10879000" cy="553998"/>
          </a:xfrm>
          <a:prstGeom prst="rect">
            <a:avLst/>
          </a:prstGeom>
        </p:spPr>
        <p:txBody>
          <a:bodyPr wrap="square" lIns="0" tIns="0" rIns="0" bIns="0" rtlCol="0" anchor="t">
            <a:spAutoFit/>
          </a:bodyPr>
          <a:lstStyle/>
          <a:p>
            <a:r>
              <a:rPr lang="en-US" sz="3600" b="1" i="1">
                <a:solidFill>
                  <a:srgbClr val="242622"/>
                </a:solidFill>
                <a:latin typeface="Solway"/>
                <a:ea typeface="+mn-lt"/>
                <a:cs typeface="+mn-lt"/>
                <a:sym typeface="Lilita One"/>
              </a:rPr>
              <a:t>Fusion and Temporal Aggregation</a:t>
            </a:r>
            <a:endParaRPr lang="en-US" sz="3600" b="1" i="1">
              <a:latin typeface="Solway"/>
            </a:endParaRPr>
          </a:p>
        </p:txBody>
      </p:sp>
      <p:sp>
        <p:nvSpPr>
          <p:cNvPr id="22" name="TextBox 22"/>
          <p:cNvSpPr txBox="1"/>
          <p:nvPr/>
        </p:nvSpPr>
        <p:spPr>
          <a:xfrm>
            <a:off x="17259300"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35</a:t>
            </a:r>
          </a:p>
        </p:txBody>
      </p:sp>
      <p:sp>
        <p:nvSpPr>
          <p:cNvPr id="17" name="TextBox 20">
            <a:extLst>
              <a:ext uri="{FF2B5EF4-FFF2-40B4-BE49-F238E27FC236}">
                <a16:creationId xmlns:a16="http://schemas.microsoft.com/office/drawing/2014/main" id="{D4826F8B-9B9D-8CA1-6AFB-900B501BA560}"/>
              </a:ext>
            </a:extLst>
          </p:cNvPr>
          <p:cNvSpPr txBox="1"/>
          <p:nvPr/>
        </p:nvSpPr>
        <p:spPr>
          <a:xfrm>
            <a:off x="576199" y="2918377"/>
            <a:ext cx="16093416" cy="4093428"/>
          </a:xfrm>
          <a:prstGeom prst="rect">
            <a:avLst/>
          </a:prstGeom>
          <a:ln>
            <a:solidFill>
              <a:schemeClr val="tx1"/>
            </a:solidFill>
          </a:ln>
        </p:spPr>
        <p:txBody>
          <a:bodyPr wrap="square" lIns="0" tIns="0" rIns="0" bIns="0" rtlCol="0" anchor="t">
            <a:spAutoFit/>
          </a:bodyPr>
          <a:lstStyle/>
          <a:p>
            <a:pPr>
              <a:lnSpc>
                <a:spcPct val="150000"/>
              </a:lnSpc>
            </a:pPr>
            <a:r>
              <a:rPr lang="en-US" sz="2800" b="1">
                <a:latin typeface="Solway"/>
              </a:rPr>
              <a:t>Fusion Approach:</a:t>
            </a:r>
          </a:p>
          <a:p>
            <a:pPr>
              <a:lnSpc>
                <a:spcPct val="150000"/>
              </a:lnSpc>
              <a:buFont typeface="Arial"/>
              <a:buChar char="•"/>
            </a:pPr>
            <a:r>
              <a:rPr lang="en-US" sz="2400">
                <a:latin typeface="Solway"/>
                <a:ea typeface="+mn-lt"/>
                <a:cs typeface="+mn-lt"/>
              </a:rPr>
              <a:t> Combines skeleton and change detection pipelines to leverage both spatial and temporal features.</a:t>
            </a:r>
            <a:endParaRPr lang="en-US" sz="2400">
              <a:latin typeface="Solway"/>
            </a:endParaRPr>
          </a:p>
          <a:p>
            <a:pPr>
              <a:lnSpc>
                <a:spcPct val="150000"/>
              </a:lnSpc>
              <a:buFont typeface="Arial"/>
              <a:buChar char="•"/>
            </a:pPr>
            <a:r>
              <a:rPr lang="en-US" sz="2400" b="1">
                <a:latin typeface="Solway"/>
                <a:ea typeface="+mn-lt"/>
                <a:cs typeface="+mn-lt"/>
              </a:rPr>
              <a:t> </a:t>
            </a:r>
            <a:r>
              <a:rPr lang="en-US" sz="2400">
                <a:latin typeface="Solway"/>
                <a:ea typeface="+mn-lt"/>
                <a:cs typeface="+mn-lt"/>
              </a:rPr>
              <a:t>Novel Addition-Based Fusion:</a:t>
            </a:r>
            <a:endParaRPr lang="en-US" sz="2400">
              <a:latin typeface="Solway"/>
            </a:endParaRPr>
          </a:p>
          <a:p>
            <a:pPr lvl="1">
              <a:lnSpc>
                <a:spcPct val="150000"/>
              </a:lnSpc>
              <a:buFont typeface="Arial"/>
              <a:buChar char="•"/>
            </a:pPr>
            <a:r>
              <a:rPr lang="en-US" sz="2400">
                <a:latin typeface="Solway"/>
                <a:ea typeface="+mn-lt"/>
                <a:cs typeface="+mn-lt"/>
              </a:rPr>
              <a:t> Uses </a:t>
            </a:r>
            <a:r>
              <a:rPr lang="en-US" sz="2400" err="1">
                <a:latin typeface="Solway"/>
                <a:ea typeface="+mn-lt"/>
                <a:cs typeface="+mn-lt"/>
              </a:rPr>
              <a:t>BatchNorm</a:t>
            </a:r>
            <a:r>
              <a:rPr lang="en-US" sz="2400">
                <a:latin typeface="Solway"/>
                <a:ea typeface="+mn-lt"/>
                <a:cs typeface="+mn-lt"/>
              </a:rPr>
              <a:t> to standardize skeleton features.</a:t>
            </a:r>
            <a:endParaRPr lang="en-US" sz="2400">
              <a:latin typeface="Solway"/>
            </a:endParaRPr>
          </a:p>
          <a:p>
            <a:pPr lvl="1">
              <a:lnSpc>
                <a:spcPct val="150000"/>
              </a:lnSpc>
              <a:buFont typeface="Arial"/>
              <a:buChar char="•"/>
            </a:pPr>
            <a:r>
              <a:rPr lang="en-US" sz="2400">
                <a:latin typeface="Solway"/>
                <a:ea typeface="+mn-lt"/>
                <a:cs typeface="+mn-lt"/>
              </a:rPr>
              <a:t> Applies tanh scaling to temporal features for effective integration.</a:t>
            </a:r>
          </a:p>
          <a:p>
            <a:pPr lvl="1">
              <a:buFont typeface="Arial"/>
              <a:buChar char="•"/>
            </a:pPr>
            <a:endParaRPr lang="en-US" sz="3600" b="1">
              <a:latin typeface="Solway"/>
            </a:endParaRPr>
          </a:p>
          <a:p>
            <a:pPr marL="285750" indent="-285750">
              <a:buFont typeface="Arial"/>
              <a:buChar char="•"/>
            </a:pPr>
            <a:endParaRPr lang="en-US" sz="4400" b="1">
              <a:latin typeface="Solway"/>
              <a:ea typeface="Calibri"/>
              <a:cs typeface="Calibri"/>
            </a:endParaRPr>
          </a:p>
        </p:txBody>
      </p:sp>
      <p:sp>
        <p:nvSpPr>
          <p:cNvPr id="19" name="TextBox 18">
            <a:extLst>
              <a:ext uri="{FF2B5EF4-FFF2-40B4-BE49-F238E27FC236}">
                <a16:creationId xmlns:a16="http://schemas.microsoft.com/office/drawing/2014/main" id="{D85EA556-4E82-D559-26BD-A41E6664B8C8}"/>
              </a:ext>
            </a:extLst>
          </p:cNvPr>
          <p:cNvSpPr txBox="1"/>
          <p:nvPr/>
        </p:nvSpPr>
        <p:spPr>
          <a:xfrm>
            <a:off x="407124" y="6024527"/>
            <a:ext cx="16542630"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r>
              <a:rPr lang="en-US" sz="2800" b="1">
                <a:latin typeface="Solway"/>
                <a:cs typeface="Arial"/>
              </a:rPr>
              <a:t>Temporal Aggregation:</a:t>
            </a:r>
            <a:r>
              <a:rPr lang="en-US" sz="2800">
                <a:latin typeface="Solway"/>
                <a:cs typeface="Arial"/>
              </a:rPr>
              <a:t>​</a:t>
            </a:r>
            <a:endParaRPr lang="en-US" sz="2800">
              <a:latin typeface="Calibri"/>
              <a:ea typeface="Calibri"/>
              <a:cs typeface="Calibri"/>
            </a:endParaRPr>
          </a:p>
          <a:p>
            <a:pPr marL="571500" lvl="1" indent="-571500">
              <a:buFont typeface="Arial"/>
              <a:buChar char="•"/>
            </a:pPr>
            <a:r>
              <a:rPr lang="en-US" sz="2400" err="1">
                <a:solidFill>
                  <a:srgbClr val="242622"/>
                </a:solidFill>
                <a:latin typeface="Solway"/>
                <a:cs typeface="Arial"/>
              </a:rPr>
              <a:t>ConvLSTM</a:t>
            </a:r>
            <a:r>
              <a:rPr lang="en-US" sz="2400">
                <a:solidFill>
                  <a:srgbClr val="242622"/>
                </a:solidFill>
                <a:latin typeface="Solway"/>
                <a:cs typeface="Arial"/>
              </a:rPr>
              <a:t>: Processes combined features across frames to capture temporal dependencies.</a:t>
            </a:r>
            <a:r>
              <a:rPr lang="en-US" sz="2400">
                <a:latin typeface="Solway"/>
                <a:cs typeface="Arial"/>
              </a:rPr>
              <a:t>​</a:t>
            </a:r>
            <a:endParaRPr lang="en-US" sz="2400">
              <a:latin typeface="Calibri"/>
              <a:ea typeface="Calibri"/>
              <a:cs typeface="Calibri"/>
            </a:endParaRPr>
          </a:p>
        </p:txBody>
      </p:sp>
      <p:sp>
        <p:nvSpPr>
          <p:cNvPr id="3" name="TextBox 20">
            <a:extLst>
              <a:ext uri="{FF2B5EF4-FFF2-40B4-BE49-F238E27FC236}">
                <a16:creationId xmlns:a16="http://schemas.microsoft.com/office/drawing/2014/main" id="{FBF80B98-65C4-F7F6-55AD-EB7946FA9DA8}"/>
              </a:ext>
            </a:extLst>
          </p:cNvPr>
          <p:cNvSpPr txBox="1"/>
          <p:nvPr/>
        </p:nvSpPr>
        <p:spPr>
          <a:xfrm>
            <a:off x="566812" y="716688"/>
            <a:ext cx="15726322" cy="938077"/>
          </a:xfrm>
          <a:prstGeom prst="rect">
            <a:avLst/>
          </a:prstGeom>
        </p:spPr>
        <p:txBody>
          <a:bodyPr wrap="square" lIns="0" tIns="0" rIns="0" bIns="0" rtlCol="0" anchor="t">
            <a:spAutoFit/>
          </a:bodyPr>
          <a:lstStyle/>
          <a:p>
            <a:pPr>
              <a:lnSpc>
                <a:spcPts val="3599"/>
              </a:lnSpc>
            </a:pPr>
            <a:r>
              <a:rPr lang="en-US" sz="3950" b="1">
                <a:solidFill>
                  <a:srgbClr val="242622"/>
                </a:solidFill>
                <a:latin typeface="Lilita One"/>
                <a:ea typeface="+mn-lt"/>
                <a:cs typeface="+mn-lt"/>
                <a:sym typeface="Lilita One"/>
              </a:rPr>
              <a:t>3.6/ Human skeletons and change detection for efficient violence detection in surveillance videos</a:t>
            </a:r>
            <a:endParaRPr lang="en-US" sz="3950" b="1">
              <a:solidFill>
                <a:srgbClr val="242622"/>
              </a:solidFill>
              <a:latin typeface="Lilita One"/>
            </a:endParaRPr>
          </a:p>
        </p:txBody>
      </p:sp>
    </p:spTree>
    <p:extLst>
      <p:ext uri="{BB962C8B-B14F-4D97-AF65-F5344CB8AC3E}">
        <p14:creationId xmlns:p14="http://schemas.microsoft.com/office/powerpoint/2010/main" val="918631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922850">
            <a:off x="15336027" y="-2465419"/>
            <a:ext cx="3846547" cy="10263366"/>
          </a:xfrm>
          <a:custGeom>
            <a:avLst/>
            <a:gdLst/>
            <a:ahLst/>
            <a:cxnLst/>
            <a:rect l="l" t="t" r="r" b="b"/>
            <a:pathLst>
              <a:path w="3846547" h="10263366">
                <a:moveTo>
                  <a:pt x="0" y="0"/>
                </a:moveTo>
                <a:lnTo>
                  <a:pt x="3846546" y="0"/>
                </a:lnTo>
                <a:lnTo>
                  <a:pt x="3846546" y="10263367"/>
                </a:lnTo>
                <a:lnTo>
                  <a:pt x="0" y="10263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grpSp>
        <p:nvGrpSpPr>
          <p:cNvPr id="6" name="Group 6"/>
          <p:cNvGrpSpPr/>
          <p:nvPr/>
        </p:nvGrpSpPr>
        <p:grpSpPr>
          <a:xfrm rot="-5400000">
            <a:off x="16956894" y="558107"/>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7925263">
            <a:off x="-785032" y="3758859"/>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5455537" y="2891541"/>
            <a:ext cx="2992254" cy="2502613"/>
          </a:xfrm>
          <a:custGeom>
            <a:avLst/>
            <a:gdLst/>
            <a:ahLst/>
            <a:cxnLst/>
            <a:rect l="l" t="t" r="r" b="b"/>
            <a:pathLst>
              <a:path w="2992254" h="2502613">
                <a:moveTo>
                  <a:pt x="0" y="0"/>
                </a:moveTo>
                <a:lnTo>
                  <a:pt x="2992255" y="0"/>
                </a:lnTo>
                <a:lnTo>
                  <a:pt x="2992255" y="2502613"/>
                </a:lnTo>
                <a:lnTo>
                  <a:pt x="0" y="25026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TW"/>
          </a:p>
        </p:txBody>
      </p:sp>
      <p:sp>
        <p:nvSpPr>
          <p:cNvPr id="15" name="Freeform 15"/>
          <p:cNvSpPr/>
          <p:nvPr/>
        </p:nvSpPr>
        <p:spPr>
          <a:xfrm>
            <a:off x="388779" y="8598636"/>
            <a:ext cx="1764779" cy="1447119"/>
          </a:xfrm>
          <a:custGeom>
            <a:avLst/>
            <a:gdLst/>
            <a:ahLst/>
            <a:cxnLst/>
            <a:rect l="l" t="t" r="r" b="b"/>
            <a:pathLst>
              <a:path w="1764779" h="1447119">
                <a:moveTo>
                  <a:pt x="0" y="0"/>
                </a:moveTo>
                <a:lnTo>
                  <a:pt x="1764779" y="0"/>
                </a:lnTo>
                <a:lnTo>
                  <a:pt x="1764779" y="1447118"/>
                </a:lnTo>
                <a:lnTo>
                  <a:pt x="0" y="14471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TW"/>
          </a:p>
        </p:txBody>
      </p:sp>
      <p:sp>
        <p:nvSpPr>
          <p:cNvPr id="20" name="TextBox 20"/>
          <p:cNvSpPr txBox="1"/>
          <p:nvPr/>
        </p:nvSpPr>
        <p:spPr>
          <a:xfrm>
            <a:off x="856287" y="2109805"/>
            <a:ext cx="10286642" cy="492443"/>
          </a:xfrm>
          <a:prstGeom prst="rect">
            <a:avLst/>
          </a:prstGeom>
        </p:spPr>
        <p:txBody>
          <a:bodyPr wrap="square" lIns="0" tIns="0" rIns="0" bIns="0" rtlCol="0" anchor="t">
            <a:spAutoFit/>
          </a:bodyPr>
          <a:lstStyle/>
          <a:p>
            <a:r>
              <a:rPr lang="en-US" sz="3200" b="1" i="1">
                <a:solidFill>
                  <a:srgbClr val="242622"/>
                </a:solidFill>
                <a:latin typeface="Solway"/>
                <a:ea typeface="+mn-lt"/>
                <a:cs typeface="+mn-lt"/>
                <a:sym typeface="Lilita One"/>
              </a:rPr>
              <a:t>Processing Video and Frames</a:t>
            </a:r>
            <a:endParaRPr lang="en-US" sz="3200" b="1" i="1">
              <a:latin typeface="Solway"/>
            </a:endParaRPr>
          </a:p>
        </p:txBody>
      </p:sp>
      <p:sp>
        <p:nvSpPr>
          <p:cNvPr id="22" name="TextBox 22"/>
          <p:cNvSpPr txBox="1"/>
          <p:nvPr/>
        </p:nvSpPr>
        <p:spPr>
          <a:xfrm>
            <a:off x="17259300"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sym typeface="Solway Bold"/>
              </a:rPr>
              <a:t>36</a:t>
            </a:r>
            <a:endParaRPr lang="en-US" sz="3199" b="1">
              <a:solidFill>
                <a:srgbClr val="000000"/>
              </a:solidFill>
              <a:latin typeface="Solway Bold"/>
              <a:ea typeface="Solway Bold"/>
              <a:cs typeface="Solway Bold"/>
              <a:sym typeface="Solway Bold"/>
            </a:endParaRPr>
          </a:p>
        </p:txBody>
      </p:sp>
      <p:sp>
        <p:nvSpPr>
          <p:cNvPr id="17" name="TextBox 20">
            <a:extLst>
              <a:ext uri="{FF2B5EF4-FFF2-40B4-BE49-F238E27FC236}">
                <a16:creationId xmlns:a16="http://schemas.microsoft.com/office/drawing/2014/main" id="{D4826F8B-9B9D-8CA1-6AFB-900B501BA560}"/>
              </a:ext>
            </a:extLst>
          </p:cNvPr>
          <p:cNvSpPr txBox="1"/>
          <p:nvPr/>
        </p:nvSpPr>
        <p:spPr>
          <a:xfrm>
            <a:off x="1269281" y="3118349"/>
            <a:ext cx="15726322" cy="4062651"/>
          </a:xfrm>
          <a:prstGeom prst="rect">
            <a:avLst/>
          </a:prstGeom>
        </p:spPr>
        <p:txBody>
          <a:bodyPr wrap="square" lIns="0" tIns="0" rIns="0" bIns="0" rtlCol="0" anchor="t">
            <a:spAutoFit/>
          </a:bodyPr>
          <a:lstStyle/>
          <a:p>
            <a:pPr>
              <a:lnSpc>
                <a:spcPct val="150000"/>
              </a:lnSpc>
            </a:pPr>
            <a:r>
              <a:rPr lang="en-US" sz="2800" b="1">
                <a:solidFill>
                  <a:srgbClr val="242622"/>
                </a:solidFill>
                <a:latin typeface="Solway"/>
                <a:ea typeface="+mn-lt"/>
                <a:cs typeface="+mn-lt"/>
              </a:rPr>
              <a:t>Video Processing:</a:t>
            </a:r>
            <a:endParaRPr lang="en-US" sz="2800">
              <a:latin typeface="Solway"/>
              <a:ea typeface="+mn-lt"/>
              <a:cs typeface="+mn-lt"/>
            </a:endParaRPr>
          </a:p>
          <a:p>
            <a:pPr lvl="1">
              <a:lnSpc>
                <a:spcPct val="150000"/>
              </a:lnSpc>
              <a:buFont typeface="Arial"/>
              <a:buChar char="•"/>
            </a:pPr>
            <a:r>
              <a:rPr lang="en-US" sz="2400">
                <a:solidFill>
                  <a:srgbClr val="242622"/>
                </a:solidFill>
                <a:latin typeface="Solway"/>
                <a:ea typeface="+mn-lt"/>
                <a:cs typeface="+mn-lt"/>
              </a:rPr>
              <a:t> Each video clip (5 seconds) is sampled at 30 FPS, yielding 150 frames.</a:t>
            </a:r>
            <a:endParaRPr lang="en-US" sz="2400">
              <a:latin typeface="Solway"/>
            </a:endParaRPr>
          </a:p>
          <a:p>
            <a:pPr lvl="1">
              <a:lnSpc>
                <a:spcPct val="150000"/>
              </a:lnSpc>
              <a:buFont typeface="Arial"/>
              <a:buChar char="•"/>
            </a:pPr>
            <a:r>
              <a:rPr lang="en-US" sz="2400">
                <a:solidFill>
                  <a:srgbClr val="242622"/>
                </a:solidFill>
                <a:latin typeface="Solway"/>
                <a:ea typeface="+mn-lt"/>
                <a:cs typeface="+mn-lt"/>
              </a:rPr>
              <a:t> Frames are uniformly subsampled to 50 frames per clip for efficiency (reducing FPS to 10).</a:t>
            </a:r>
            <a:endParaRPr lang="en-US" sz="2400">
              <a:latin typeface="Solway"/>
            </a:endParaRPr>
          </a:p>
          <a:p>
            <a:pPr>
              <a:lnSpc>
                <a:spcPct val="150000"/>
              </a:lnSpc>
            </a:pPr>
            <a:r>
              <a:rPr lang="en-US" sz="2800" b="1">
                <a:solidFill>
                  <a:srgbClr val="242622"/>
                </a:solidFill>
                <a:latin typeface="Solway"/>
                <a:ea typeface="+mn-lt"/>
                <a:cs typeface="+mn-lt"/>
              </a:rPr>
              <a:t>Frame Preprocessing:</a:t>
            </a:r>
            <a:endParaRPr lang="en-US" sz="2800">
              <a:latin typeface="Solway"/>
              <a:ea typeface="+mn-lt"/>
              <a:cs typeface="+mn-lt"/>
            </a:endParaRPr>
          </a:p>
          <a:p>
            <a:pPr lvl="1">
              <a:lnSpc>
                <a:spcPct val="150000"/>
              </a:lnSpc>
              <a:buFont typeface="Arial"/>
              <a:buChar char="•"/>
            </a:pPr>
            <a:r>
              <a:rPr lang="en-US" sz="2400">
                <a:solidFill>
                  <a:srgbClr val="242622"/>
                </a:solidFill>
                <a:latin typeface="Solway"/>
                <a:ea typeface="+mn-lt"/>
                <a:cs typeface="+mn-lt"/>
              </a:rPr>
              <a:t> Frames are resized to 100x100 resolution to minimize computational load.</a:t>
            </a:r>
            <a:endParaRPr lang="en-US" sz="2400">
              <a:latin typeface="Solway"/>
            </a:endParaRPr>
          </a:p>
          <a:p>
            <a:pPr lvl="1">
              <a:lnSpc>
                <a:spcPct val="150000"/>
              </a:lnSpc>
              <a:buFont typeface="Arial"/>
              <a:buChar char="•"/>
            </a:pPr>
            <a:r>
              <a:rPr lang="en-US" sz="2400">
                <a:solidFill>
                  <a:srgbClr val="242622"/>
                </a:solidFill>
                <a:latin typeface="Solway"/>
                <a:ea typeface="+mn-lt"/>
                <a:cs typeface="+mn-lt"/>
              </a:rPr>
              <a:t> Skeleton rendering and change detection are applied to processed frames.</a:t>
            </a:r>
            <a:endParaRPr lang="en-US" sz="2400">
              <a:latin typeface="Solway"/>
              <a:ea typeface="+mn-lt"/>
              <a:cs typeface="+mn-lt"/>
            </a:endParaRPr>
          </a:p>
          <a:p>
            <a:pPr marL="285750" indent="-285750">
              <a:buFont typeface="Arial"/>
              <a:buChar char="•"/>
            </a:pPr>
            <a:endParaRPr lang="en-US" sz="3600" b="1">
              <a:solidFill>
                <a:srgbClr val="242622"/>
              </a:solidFill>
              <a:latin typeface="Solway"/>
              <a:ea typeface="Calibri"/>
              <a:cs typeface="Calibri"/>
            </a:endParaRPr>
          </a:p>
        </p:txBody>
      </p:sp>
      <p:grpSp>
        <p:nvGrpSpPr>
          <p:cNvPr id="19" name="Group 17">
            <a:extLst>
              <a:ext uri="{FF2B5EF4-FFF2-40B4-BE49-F238E27FC236}">
                <a16:creationId xmlns:a16="http://schemas.microsoft.com/office/drawing/2014/main" id="{64AA0459-703C-164A-83D2-43E781B79659}"/>
              </a:ext>
            </a:extLst>
          </p:cNvPr>
          <p:cNvGrpSpPr/>
          <p:nvPr/>
        </p:nvGrpSpPr>
        <p:grpSpPr>
          <a:xfrm>
            <a:off x="975630" y="8289520"/>
            <a:ext cx="1177928" cy="1209110"/>
            <a:chOff x="0" y="-38100"/>
            <a:chExt cx="310236" cy="318449"/>
          </a:xfrm>
        </p:grpSpPr>
        <p:sp>
          <p:nvSpPr>
            <p:cNvPr id="16" name="Freeform 18">
              <a:extLst>
                <a:ext uri="{FF2B5EF4-FFF2-40B4-BE49-F238E27FC236}">
                  <a16:creationId xmlns:a16="http://schemas.microsoft.com/office/drawing/2014/main" id="{C7190489-5BE9-0F31-A31E-1D3BA74B35E8}"/>
                </a:ext>
              </a:extLst>
            </p:cNvPr>
            <p:cNvSpPr/>
            <p:nvPr/>
          </p:nvSpPr>
          <p:spPr>
            <a:xfrm>
              <a:off x="0" y="0"/>
              <a:ext cx="310236" cy="280349"/>
            </a:xfrm>
            <a:custGeom>
              <a:avLst/>
              <a:gdLst/>
              <a:ahLst/>
              <a:cxnLst/>
              <a:rect l="l" t="t" r="r" b="b"/>
              <a:pathLst>
                <a:path w="310236" h="280349">
                  <a:moveTo>
                    <a:pt x="0" y="0"/>
                  </a:moveTo>
                  <a:lnTo>
                    <a:pt x="310236" y="0"/>
                  </a:lnTo>
                  <a:lnTo>
                    <a:pt x="310236" y="280349"/>
                  </a:lnTo>
                  <a:lnTo>
                    <a:pt x="0" y="280349"/>
                  </a:lnTo>
                  <a:close/>
                </a:path>
              </a:pathLst>
            </a:custGeom>
            <a:solidFill>
              <a:srgbClr val="000000">
                <a:alpha val="0"/>
              </a:srgbClr>
            </a:solidFill>
            <a:ln w="38100" cap="sq">
              <a:solidFill>
                <a:srgbClr val="FF3131"/>
              </a:solidFill>
              <a:prstDash val="solid"/>
              <a:miter/>
            </a:ln>
          </p:spPr>
          <p:txBody>
            <a:bodyPr/>
            <a:lstStyle/>
            <a:p>
              <a:endParaRPr lang="en-TW"/>
            </a:p>
          </p:txBody>
        </p:sp>
        <p:sp>
          <p:nvSpPr>
            <p:cNvPr id="18" name="TextBox 19">
              <a:extLst>
                <a:ext uri="{FF2B5EF4-FFF2-40B4-BE49-F238E27FC236}">
                  <a16:creationId xmlns:a16="http://schemas.microsoft.com/office/drawing/2014/main" id="{F9CFD5ED-CED8-E21E-417A-604A0497A7CE}"/>
                </a:ext>
              </a:extLst>
            </p:cNvPr>
            <p:cNvSpPr txBox="1"/>
            <p:nvPr/>
          </p:nvSpPr>
          <p:spPr>
            <a:xfrm>
              <a:off x="0" y="-38100"/>
              <a:ext cx="310236" cy="318449"/>
            </a:xfrm>
            <a:prstGeom prst="rect">
              <a:avLst/>
            </a:prstGeom>
          </p:spPr>
          <p:txBody>
            <a:bodyPr lIns="50800" tIns="50800" rIns="50800" bIns="50800" rtlCol="0" anchor="ctr"/>
            <a:lstStyle/>
            <a:p>
              <a:pPr algn="ctr">
                <a:lnSpc>
                  <a:spcPts val="2659"/>
                </a:lnSpc>
              </a:pPr>
              <a:endParaRPr/>
            </a:p>
          </p:txBody>
        </p:sp>
      </p:grpSp>
      <p:sp>
        <p:nvSpPr>
          <p:cNvPr id="23" name="TextBox 20">
            <a:extLst>
              <a:ext uri="{FF2B5EF4-FFF2-40B4-BE49-F238E27FC236}">
                <a16:creationId xmlns:a16="http://schemas.microsoft.com/office/drawing/2014/main" id="{60C132E1-0DBC-A056-EA60-9A692919371E}"/>
              </a:ext>
            </a:extLst>
          </p:cNvPr>
          <p:cNvSpPr txBox="1"/>
          <p:nvPr/>
        </p:nvSpPr>
        <p:spPr>
          <a:xfrm>
            <a:off x="852562" y="716688"/>
            <a:ext cx="15726322" cy="938077"/>
          </a:xfrm>
          <a:prstGeom prst="rect">
            <a:avLst/>
          </a:prstGeom>
        </p:spPr>
        <p:txBody>
          <a:bodyPr wrap="square" lIns="0" tIns="0" rIns="0" bIns="0" rtlCol="0" anchor="t">
            <a:spAutoFit/>
          </a:bodyPr>
          <a:lstStyle/>
          <a:p>
            <a:pPr>
              <a:lnSpc>
                <a:spcPts val="3599"/>
              </a:lnSpc>
            </a:pPr>
            <a:r>
              <a:rPr lang="en-US" sz="3950" b="1">
                <a:solidFill>
                  <a:srgbClr val="242622"/>
                </a:solidFill>
                <a:latin typeface="Lilita One"/>
                <a:ea typeface="+mn-lt"/>
                <a:cs typeface="+mn-lt"/>
                <a:sym typeface="Lilita One"/>
              </a:rPr>
              <a:t>3.6/ Human skeletons and change detection for efficient violence detection in surveillance videos</a:t>
            </a:r>
            <a:endParaRPr lang="en-US" sz="3950" b="1">
              <a:solidFill>
                <a:srgbClr val="242622"/>
              </a:solidFill>
              <a:latin typeface="Lilita One"/>
            </a:endParaRPr>
          </a:p>
        </p:txBody>
      </p:sp>
    </p:spTree>
    <p:extLst>
      <p:ext uri="{BB962C8B-B14F-4D97-AF65-F5344CB8AC3E}">
        <p14:creationId xmlns:p14="http://schemas.microsoft.com/office/powerpoint/2010/main" val="1228692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15" name="Freeform 15"/>
          <p:cNvSpPr/>
          <p:nvPr/>
        </p:nvSpPr>
        <p:spPr>
          <a:xfrm>
            <a:off x="388779" y="8598636"/>
            <a:ext cx="1764779" cy="1447119"/>
          </a:xfrm>
          <a:custGeom>
            <a:avLst/>
            <a:gdLst/>
            <a:ahLst/>
            <a:cxnLst/>
            <a:rect l="l" t="t" r="r" b="b"/>
            <a:pathLst>
              <a:path w="1764779" h="1447119">
                <a:moveTo>
                  <a:pt x="0" y="0"/>
                </a:moveTo>
                <a:lnTo>
                  <a:pt x="1764779" y="0"/>
                </a:lnTo>
                <a:lnTo>
                  <a:pt x="1764779" y="1447118"/>
                </a:lnTo>
                <a:lnTo>
                  <a:pt x="0" y="14471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9" name="Freeform 9"/>
          <p:cNvSpPr/>
          <p:nvPr/>
        </p:nvSpPr>
        <p:spPr>
          <a:xfrm rot="7925263">
            <a:off x="-785032" y="3758859"/>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TW"/>
          </a:p>
        </p:txBody>
      </p:sp>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922850">
            <a:off x="15336027" y="-2465419"/>
            <a:ext cx="3846547" cy="10263366"/>
          </a:xfrm>
          <a:custGeom>
            <a:avLst/>
            <a:gdLst/>
            <a:ahLst/>
            <a:cxnLst/>
            <a:rect l="l" t="t" r="r" b="b"/>
            <a:pathLst>
              <a:path w="3846547" h="10263366">
                <a:moveTo>
                  <a:pt x="0" y="0"/>
                </a:moveTo>
                <a:lnTo>
                  <a:pt x="3846546" y="0"/>
                </a:lnTo>
                <a:lnTo>
                  <a:pt x="3846546" y="10263367"/>
                </a:lnTo>
                <a:lnTo>
                  <a:pt x="0" y="10263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TW"/>
          </a:p>
        </p:txBody>
      </p:sp>
      <p:grpSp>
        <p:nvGrpSpPr>
          <p:cNvPr id="6" name="Group 6"/>
          <p:cNvGrpSpPr/>
          <p:nvPr/>
        </p:nvGrpSpPr>
        <p:grpSpPr>
          <a:xfrm rot="-5400000">
            <a:off x="16956894" y="558107"/>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5210608" y="6096023"/>
            <a:ext cx="2992254" cy="2502613"/>
          </a:xfrm>
          <a:custGeom>
            <a:avLst/>
            <a:gdLst/>
            <a:ahLst/>
            <a:cxnLst/>
            <a:rect l="l" t="t" r="r" b="b"/>
            <a:pathLst>
              <a:path w="2992254" h="2502613">
                <a:moveTo>
                  <a:pt x="0" y="0"/>
                </a:moveTo>
                <a:lnTo>
                  <a:pt x="2992255" y="0"/>
                </a:lnTo>
                <a:lnTo>
                  <a:pt x="2992255" y="2502613"/>
                </a:lnTo>
                <a:lnTo>
                  <a:pt x="0" y="25026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TW"/>
          </a:p>
        </p:txBody>
      </p:sp>
      <p:sp>
        <p:nvSpPr>
          <p:cNvPr id="20" name="TextBox 20"/>
          <p:cNvSpPr txBox="1"/>
          <p:nvPr/>
        </p:nvSpPr>
        <p:spPr>
          <a:xfrm>
            <a:off x="971625" y="1812063"/>
            <a:ext cx="15726322" cy="476412"/>
          </a:xfrm>
          <a:prstGeom prst="rect">
            <a:avLst/>
          </a:prstGeom>
        </p:spPr>
        <p:txBody>
          <a:bodyPr wrap="square" lIns="0" tIns="0" rIns="0" bIns="0" rtlCol="0" anchor="t">
            <a:spAutoFit/>
          </a:bodyPr>
          <a:lstStyle/>
          <a:p>
            <a:pPr>
              <a:lnSpc>
                <a:spcPts val="3599"/>
              </a:lnSpc>
            </a:pPr>
            <a:r>
              <a:rPr lang="en-US" sz="3200" b="1" i="1">
                <a:solidFill>
                  <a:srgbClr val="242622"/>
                </a:solidFill>
                <a:latin typeface="Solway"/>
                <a:ea typeface="+mn-lt"/>
                <a:cs typeface="+mn-lt"/>
                <a:sym typeface="Lilita One"/>
              </a:rPr>
              <a:t>Experiments</a:t>
            </a:r>
            <a:endParaRPr lang="en-US" sz="3200" b="1" i="1">
              <a:solidFill>
                <a:srgbClr val="242622"/>
              </a:solidFill>
              <a:latin typeface="Solway"/>
              <a:ea typeface="Calibri"/>
              <a:cs typeface="Calibri"/>
            </a:endParaRPr>
          </a:p>
        </p:txBody>
      </p:sp>
      <p:sp>
        <p:nvSpPr>
          <p:cNvPr id="22" name="TextBox 22"/>
          <p:cNvSpPr txBox="1"/>
          <p:nvPr/>
        </p:nvSpPr>
        <p:spPr>
          <a:xfrm>
            <a:off x="17259300"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sym typeface="Solway Bold"/>
              </a:rPr>
              <a:t>37</a:t>
            </a:r>
            <a:endParaRPr lang="en-US" sz="3199" b="1">
              <a:solidFill>
                <a:srgbClr val="000000"/>
              </a:solidFill>
              <a:latin typeface="Solway Bold"/>
              <a:ea typeface="Solway Bold"/>
              <a:cs typeface="Solway Bold"/>
              <a:sym typeface="Solway Bold"/>
            </a:endParaRPr>
          </a:p>
        </p:txBody>
      </p:sp>
      <p:sp>
        <p:nvSpPr>
          <p:cNvPr id="21" name="TextBox 20">
            <a:extLst>
              <a:ext uri="{FF2B5EF4-FFF2-40B4-BE49-F238E27FC236}">
                <a16:creationId xmlns:a16="http://schemas.microsoft.com/office/drawing/2014/main" id="{3D72FBD7-0E2D-EC44-BFB0-85CE4D8386C7}"/>
              </a:ext>
            </a:extLst>
          </p:cNvPr>
          <p:cNvSpPr txBox="1"/>
          <p:nvPr/>
        </p:nvSpPr>
        <p:spPr>
          <a:xfrm>
            <a:off x="3708" y="9920090"/>
            <a:ext cx="144010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Guillermo Garcia-Cobo, et al. "Human skeletons and change detection for efficient violence detection in surveillance videos"</a:t>
            </a:r>
            <a:endParaRPr lang="en-US">
              <a:ea typeface="Calibri"/>
              <a:cs typeface="Calibri"/>
            </a:endParaRPr>
          </a:p>
        </p:txBody>
      </p:sp>
      <p:graphicFrame>
        <p:nvGraphicFramePr>
          <p:cNvPr id="16" name="Table 15">
            <a:extLst>
              <a:ext uri="{FF2B5EF4-FFF2-40B4-BE49-F238E27FC236}">
                <a16:creationId xmlns:a16="http://schemas.microsoft.com/office/drawing/2014/main" id="{A9D9768C-D0F7-E642-1F3B-D2CE8B7359EC}"/>
              </a:ext>
            </a:extLst>
          </p:cNvPr>
          <p:cNvGraphicFramePr>
            <a:graphicFrameLocks noGrp="1"/>
          </p:cNvGraphicFramePr>
          <p:nvPr>
            <p:extLst>
              <p:ext uri="{D42A27DB-BD31-4B8C-83A1-F6EECF244321}">
                <p14:modId xmlns:p14="http://schemas.microsoft.com/office/powerpoint/2010/main" val="3270610444"/>
              </p:ext>
            </p:extLst>
          </p:nvPr>
        </p:nvGraphicFramePr>
        <p:xfrm>
          <a:off x="1393031" y="2702718"/>
          <a:ext cx="14436268" cy="5243384"/>
        </p:xfrm>
        <a:graphic>
          <a:graphicData uri="http://schemas.openxmlformats.org/drawingml/2006/table">
            <a:tbl>
              <a:tblPr firstRow="1" bandRow="1">
                <a:tableStyleId>{5C22544A-7EE6-4342-B048-85BDC9FD1C3A}</a:tableStyleId>
              </a:tblPr>
              <a:tblGrid>
                <a:gridCol w="3609067">
                  <a:extLst>
                    <a:ext uri="{9D8B030D-6E8A-4147-A177-3AD203B41FA5}">
                      <a16:colId xmlns:a16="http://schemas.microsoft.com/office/drawing/2014/main" val="1215188104"/>
                    </a:ext>
                  </a:extLst>
                </a:gridCol>
                <a:gridCol w="3609067">
                  <a:extLst>
                    <a:ext uri="{9D8B030D-6E8A-4147-A177-3AD203B41FA5}">
                      <a16:colId xmlns:a16="http://schemas.microsoft.com/office/drawing/2014/main" val="3339945810"/>
                    </a:ext>
                  </a:extLst>
                </a:gridCol>
                <a:gridCol w="3609067">
                  <a:extLst>
                    <a:ext uri="{9D8B030D-6E8A-4147-A177-3AD203B41FA5}">
                      <a16:colId xmlns:a16="http://schemas.microsoft.com/office/drawing/2014/main" val="2684047889"/>
                    </a:ext>
                  </a:extLst>
                </a:gridCol>
                <a:gridCol w="3609067">
                  <a:extLst>
                    <a:ext uri="{9D8B030D-6E8A-4147-A177-3AD203B41FA5}">
                      <a16:colId xmlns:a16="http://schemas.microsoft.com/office/drawing/2014/main" val="4172188798"/>
                    </a:ext>
                  </a:extLst>
                </a:gridCol>
              </a:tblGrid>
              <a:tr h="1310846">
                <a:tc>
                  <a:txBody>
                    <a:bodyPr/>
                    <a:lstStyle/>
                    <a:p>
                      <a:pPr algn="ctr"/>
                      <a:r>
                        <a:rPr lang="en-US" sz="2800" b="1">
                          <a:latin typeface="Solway"/>
                        </a:rPr>
                        <a:t>Model</a:t>
                      </a:r>
                    </a:p>
                  </a:txBody>
                  <a:tcPr anchor="ctr"/>
                </a:tc>
                <a:tc>
                  <a:txBody>
                    <a:bodyPr/>
                    <a:lstStyle/>
                    <a:p>
                      <a:pPr algn="ctr"/>
                      <a:r>
                        <a:rPr lang="en-US" sz="2800" b="1">
                          <a:latin typeface="Solway"/>
                        </a:rPr>
                        <a:t>Train accuracy</a:t>
                      </a:r>
                    </a:p>
                  </a:txBody>
                  <a:tcPr anchor="ctr"/>
                </a:tc>
                <a:tc>
                  <a:txBody>
                    <a:bodyPr/>
                    <a:lstStyle/>
                    <a:p>
                      <a:pPr algn="ctr"/>
                      <a:r>
                        <a:rPr lang="en-US" sz="2800" b="1">
                          <a:latin typeface="Solway"/>
                        </a:rPr>
                        <a:t>Validation accuracy</a:t>
                      </a:r>
                    </a:p>
                  </a:txBody>
                  <a:tcPr anchor="ctr"/>
                </a:tc>
                <a:tc>
                  <a:txBody>
                    <a:bodyPr/>
                    <a:lstStyle/>
                    <a:p>
                      <a:pPr lvl="0" algn="ctr">
                        <a:buNone/>
                      </a:pPr>
                      <a:r>
                        <a:rPr lang="en-US" sz="2800" b="1">
                          <a:latin typeface="Solway"/>
                        </a:rPr>
                        <a:t>Validation Accuracy</a:t>
                      </a:r>
                    </a:p>
                    <a:p>
                      <a:pPr lvl="0" algn="ctr">
                        <a:buNone/>
                      </a:pPr>
                      <a:r>
                        <a:rPr lang="en-US" sz="2800" b="1">
                          <a:latin typeface="Solway"/>
                        </a:rPr>
                        <a:t>(Reproduce)</a:t>
                      </a:r>
                    </a:p>
                  </a:txBody>
                  <a:tcPr anchor="ctr"/>
                </a:tc>
                <a:extLst>
                  <a:ext uri="{0D108BD9-81ED-4DB2-BD59-A6C34878D82A}">
                    <a16:rowId xmlns:a16="http://schemas.microsoft.com/office/drawing/2014/main" val="2889348468"/>
                  </a:ext>
                </a:extLst>
              </a:tr>
              <a:tr h="1310846">
                <a:tc>
                  <a:txBody>
                    <a:bodyPr/>
                    <a:lstStyle/>
                    <a:p>
                      <a:pPr algn="ctr"/>
                      <a:r>
                        <a:rPr lang="en-US" sz="2800">
                          <a:latin typeface="Solway"/>
                        </a:rPr>
                        <a:t>RGB frames</a:t>
                      </a:r>
                    </a:p>
                  </a:txBody>
                  <a:tcPr anchor="ctr"/>
                </a:tc>
                <a:tc>
                  <a:txBody>
                    <a:bodyPr/>
                    <a:lstStyle/>
                    <a:p>
                      <a:pPr algn="ctr"/>
                      <a:r>
                        <a:rPr lang="en-US" sz="2800">
                          <a:latin typeface="Solway"/>
                        </a:rPr>
                        <a:t>75.06 %</a:t>
                      </a:r>
                    </a:p>
                  </a:txBody>
                  <a:tcPr anchor="ctr"/>
                </a:tc>
                <a:tc>
                  <a:txBody>
                    <a:bodyPr/>
                    <a:lstStyle/>
                    <a:p>
                      <a:pPr algn="ctr"/>
                      <a:r>
                        <a:rPr lang="en-US" sz="2800">
                          <a:latin typeface="Solway"/>
                        </a:rPr>
                        <a:t>78.5 %</a:t>
                      </a:r>
                    </a:p>
                  </a:txBody>
                  <a:tcPr anchor="ctr"/>
                </a:tc>
                <a:tc>
                  <a:txBody>
                    <a:bodyPr/>
                    <a:lstStyle/>
                    <a:p>
                      <a:pPr lvl="0" algn="ctr">
                        <a:buNone/>
                      </a:pPr>
                      <a:r>
                        <a:rPr lang="en-US" sz="2800">
                          <a:latin typeface="Solway"/>
                        </a:rPr>
                        <a:t>78.12 %</a:t>
                      </a:r>
                    </a:p>
                  </a:txBody>
                  <a:tcPr anchor="ctr"/>
                </a:tc>
                <a:extLst>
                  <a:ext uri="{0D108BD9-81ED-4DB2-BD59-A6C34878D82A}">
                    <a16:rowId xmlns:a16="http://schemas.microsoft.com/office/drawing/2014/main" val="4029450397"/>
                  </a:ext>
                </a:extLst>
              </a:tr>
              <a:tr h="1310846">
                <a:tc>
                  <a:txBody>
                    <a:bodyPr/>
                    <a:lstStyle/>
                    <a:p>
                      <a:pPr algn="ctr"/>
                      <a:r>
                        <a:rPr lang="en-US" sz="2800">
                          <a:latin typeface="Solway"/>
                        </a:rPr>
                        <a:t>Skeletons with background</a:t>
                      </a:r>
                    </a:p>
                  </a:txBody>
                  <a:tcPr anchor="ctr"/>
                </a:tc>
                <a:tc>
                  <a:txBody>
                    <a:bodyPr/>
                    <a:lstStyle/>
                    <a:p>
                      <a:pPr algn="ctr"/>
                      <a:r>
                        <a:rPr lang="en-US" sz="2800">
                          <a:latin typeface="Solway"/>
                        </a:rPr>
                        <a:t>73.5%</a:t>
                      </a:r>
                    </a:p>
                  </a:txBody>
                  <a:tcPr anchor="ctr"/>
                </a:tc>
                <a:tc>
                  <a:txBody>
                    <a:bodyPr/>
                    <a:lstStyle/>
                    <a:p>
                      <a:pPr algn="ctr"/>
                      <a:r>
                        <a:rPr lang="en-US" sz="2800">
                          <a:latin typeface="Solway"/>
                        </a:rPr>
                        <a:t>80%</a:t>
                      </a:r>
                    </a:p>
                  </a:txBody>
                  <a:tcPr anchor="ctr"/>
                </a:tc>
                <a:tc>
                  <a:txBody>
                    <a:bodyPr/>
                    <a:lstStyle/>
                    <a:p>
                      <a:pPr lvl="0" algn="ctr">
                        <a:buNone/>
                      </a:pPr>
                      <a:r>
                        <a:rPr lang="en-US" sz="2800">
                          <a:latin typeface="Solway"/>
                        </a:rPr>
                        <a:t>84.9 %</a:t>
                      </a:r>
                    </a:p>
                  </a:txBody>
                  <a:tcPr anchor="ctr"/>
                </a:tc>
                <a:extLst>
                  <a:ext uri="{0D108BD9-81ED-4DB2-BD59-A6C34878D82A}">
                    <a16:rowId xmlns:a16="http://schemas.microsoft.com/office/drawing/2014/main" val="866449466"/>
                  </a:ext>
                </a:extLst>
              </a:tr>
              <a:tr h="1310846">
                <a:tc>
                  <a:txBody>
                    <a:bodyPr/>
                    <a:lstStyle/>
                    <a:p>
                      <a:pPr algn="ctr"/>
                      <a:r>
                        <a:rPr lang="en-US" sz="2800">
                          <a:latin typeface="Solway"/>
                        </a:rPr>
                        <a:t>Skeletons without background</a:t>
                      </a:r>
                    </a:p>
                  </a:txBody>
                  <a:tcPr anchor="ctr"/>
                </a:tc>
                <a:tc>
                  <a:txBody>
                    <a:bodyPr/>
                    <a:lstStyle/>
                    <a:p>
                      <a:pPr algn="ctr"/>
                      <a:r>
                        <a:rPr lang="en-US" sz="2800">
                          <a:latin typeface="Solway"/>
                        </a:rPr>
                        <a:t>87.88 %</a:t>
                      </a:r>
                    </a:p>
                  </a:txBody>
                  <a:tcPr anchor="ctr"/>
                </a:tc>
                <a:tc>
                  <a:txBody>
                    <a:bodyPr/>
                    <a:lstStyle/>
                    <a:p>
                      <a:pPr algn="ctr"/>
                      <a:r>
                        <a:rPr lang="en-US" sz="2800">
                          <a:latin typeface="Solway"/>
                        </a:rPr>
                        <a:t>84.75 %</a:t>
                      </a:r>
                    </a:p>
                  </a:txBody>
                  <a:tcPr anchor="ctr"/>
                </a:tc>
                <a:tc>
                  <a:txBody>
                    <a:bodyPr/>
                    <a:lstStyle/>
                    <a:p>
                      <a:pPr lvl="0" algn="ctr">
                        <a:buNone/>
                      </a:pPr>
                      <a:r>
                        <a:rPr lang="en-US" sz="2800">
                          <a:latin typeface="Solway"/>
                        </a:rPr>
                        <a:t>85.68 %</a:t>
                      </a:r>
                    </a:p>
                  </a:txBody>
                  <a:tcPr anchor="ctr"/>
                </a:tc>
                <a:extLst>
                  <a:ext uri="{0D108BD9-81ED-4DB2-BD59-A6C34878D82A}">
                    <a16:rowId xmlns:a16="http://schemas.microsoft.com/office/drawing/2014/main" val="216498762"/>
                  </a:ext>
                </a:extLst>
              </a:tr>
            </a:tbl>
          </a:graphicData>
        </a:graphic>
      </p:graphicFrame>
      <p:grpSp>
        <p:nvGrpSpPr>
          <p:cNvPr id="19" name="Group 17">
            <a:extLst>
              <a:ext uri="{FF2B5EF4-FFF2-40B4-BE49-F238E27FC236}">
                <a16:creationId xmlns:a16="http://schemas.microsoft.com/office/drawing/2014/main" id="{7E412E78-3E9F-11C6-7681-FA9503B3FAC2}"/>
              </a:ext>
            </a:extLst>
          </p:cNvPr>
          <p:cNvGrpSpPr/>
          <p:nvPr/>
        </p:nvGrpSpPr>
        <p:grpSpPr>
          <a:xfrm>
            <a:off x="975630" y="8289520"/>
            <a:ext cx="1177928" cy="1209110"/>
            <a:chOff x="0" y="-38100"/>
            <a:chExt cx="310236" cy="318449"/>
          </a:xfrm>
        </p:grpSpPr>
        <p:sp>
          <p:nvSpPr>
            <p:cNvPr id="17" name="Freeform 18">
              <a:extLst>
                <a:ext uri="{FF2B5EF4-FFF2-40B4-BE49-F238E27FC236}">
                  <a16:creationId xmlns:a16="http://schemas.microsoft.com/office/drawing/2014/main" id="{100D312D-5AC7-D2F9-9CFB-10CE58CECD26}"/>
                </a:ext>
              </a:extLst>
            </p:cNvPr>
            <p:cNvSpPr/>
            <p:nvPr/>
          </p:nvSpPr>
          <p:spPr>
            <a:xfrm>
              <a:off x="0" y="0"/>
              <a:ext cx="310236" cy="280349"/>
            </a:xfrm>
            <a:custGeom>
              <a:avLst/>
              <a:gdLst/>
              <a:ahLst/>
              <a:cxnLst/>
              <a:rect l="l" t="t" r="r" b="b"/>
              <a:pathLst>
                <a:path w="310236" h="280349">
                  <a:moveTo>
                    <a:pt x="0" y="0"/>
                  </a:moveTo>
                  <a:lnTo>
                    <a:pt x="310236" y="0"/>
                  </a:lnTo>
                  <a:lnTo>
                    <a:pt x="310236" y="280349"/>
                  </a:lnTo>
                  <a:lnTo>
                    <a:pt x="0" y="280349"/>
                  </a:lnTo>
                  <a:close/>
                </a:path>
              </a:pathLst>
            </a:custGeom>
            <a:solidFill>
              <a:srgbClr val="000000">
                <a:alpha val="0"/>
              </a:srgbClr>
            </a:solidFill>
            <a:ln w="38100" cap="sq">
              <a:solidFill>
                <a:srgbClr val="FF3131"/>
              </a:solidFill>
              <a:prstDash val="solid"/>
              <a:miter/>
            </a:ln>
          </p:spPr>
          <p:txBody>
            <a:bodyPr/>
            <a:lstStyle/>
            <a:p>
              <a:endParaRPr lang="en-TW"/>
            </a:p>
          </p:txBody>
        </p:sp>
        <p:sp>
          <p:nvSpPr>
            <p:cNvPr id="18" name="TextBox 19">
              <a:extLst>
                <a:ext uri="{FF2B5EF4-FFF2-40B4-BE49-F238E27FC236}">
                  <a16:creationId xmlns:a16="http://schemas.microsoft.com/office/drawing/2014/main" id="{612EE61A-4153-FCDD-5352-3FC839A725CC}"/>
                </a:ext>
              </a:extLst>
            </p:cNvPr>
            <p:cNvSpPr txBox="1"/>
            <p:nvPr/>
          </p:nvSpPr>
          <p:spPr>
            <a:xfrm>
              <a:off x="0" y="-38100"/>
              <a:ext cx="310236" cy="318449"/>
            </a:xfrm>
            <a:prstGeom prst="rect">
              <a:avLst/>
            </a:prstGeom>
          </p:spPr>
          <p:txBody>
            <a:bodyPr lIns="50800" tIns="50800" rIns="50800" bIns="50800" rtlCol="0" anchor="ctr"/>
            <a:lstStyle/>
            <a:p>
              <a:pPr algn="ctr">
                <a:lnSpc>
                  <a:spcPts val="2659"/>
                </a:lnSpc>
              </a:pPr>
              <a:endParaRPr/>
            </a:p>
          </p:txBody>
        </p:sp>
      </p:grpSp>
      <p:sp>
        <p:nvSpPr>
          <p:cNvPr id="24" name="TextBox 20">
            <a:extLst>
              <a:ext uri="{FF2B5EF4-FFF2-40B4-BE49-F238E27FC236}">
                <a16:creationId xmlns:a16="http://schemas.microsoft.com/office/drawing/2014/main" id="{6FDF0631-DC40-8712-38F7-CF4403FF6C76}"/>
              </a:ext>
            </a:extLst>
          </p:cNvPr>
          <p:cNvSpPr txBox="1"/>
          <p:nvPr/>
        </p:nvSpPr>
        <p:spPr>
          <a:xfrm>
            <a:off x="852562" y="561907"/>
            <a:ext cx="15726322" cy="938077"/>
          </a:xfrm>
          <a:prstGeom prst="rect">
            <a:avLst/>
          </a:prstGeom>
        </p:spPr>
        <p:txBody>
          <a:bodyPr wrap="square" lIns="0" tIns="0" rIns="0" bIns="0" rtlCol="0" anchor="t">
            <a:spAutoFit/>
          </a:bodyPr>
          <a:lstStyle/>
          <a:p>
            <a:pPr>
              <a:lnSpc>
                <a:spcPts val="3599"/>
              </a:lnSpc>
            </a:pPr>
            <a:r>
              <a:rPr lang="en-US" sz="3950" b="1">
                <a:solidFill>
                  <a:srgbClr val="242622"/>
                </a:solidFill>
                <a:latin typeface="Lilita One"/>
                <a:ea typeface="+mn-lt"/>
                <a:cs typeface="+mn-lt"/>
                <a:sym typeface="Lilita One"/>
              </a:rPr>
              <a:t>3.6/ Human skeletons and change detection for efficient violence detection in surveillance videos</a:t>
            </a:r>
            <a:endParaRPr lang="en-US" sz="3950" b="1">
              <a:solidFill>
                <a:srgbClr val="242622"/>
              </a:solidFill>
              <a:latin typeface="Lilita One"/>
            </a:endParaRPr>
          </a:p>
        </p:txBody>
      </p:sp>
    </p:spTree>
    <p:extLst>
      <p:ext uri="{BB962C8B-B14F-4D97-AF65-F5344CB8AC3E}">
        <p14:creationId xmlns:p14="http://schemas.microsoft.com/office/powerpoint/2010/main" val="3179548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15" name="Freeform 15"/>
          <p:cNvSpPr/>
          <p:nvPr/>
        </p:nvSpPr>
        <p:spPr>
          <a:xfrm>
            <a:off x="388779" y="8598636"/>
            <a:ext cx="1764779" cy="1447119"/>
          </a:xfrm>
          <a:custGeom>
            <a:avLst/>
            <a:gdLst/>
            <a:ahLst/>
            <a:cxnLst/>
            <a:rect l="l" t="t" r="r" b="b"/>
            <a:pathLst>
              <a:path w="1764779" h="1447119">
                <a:moveTo>
                  <a:pt x="0" y="0"/>
                </a:moveTo>
                <a:lnTo>
                  <a:pt x="1764779" y="0"/>
                </a:lnTo>
                <a:lnTo>
                  <a:pt x="1764779" y="1447118"/>
                </a:lnTo>
                <a:lnTo>
                  <a:pt x="0" y="14471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9" name="Freeform 9"/>
          <p:cNvSpPr/>
          <p:nvPr/>
        </p:nvSpPr>
        <p:spPr>
          <a:xfrm rot="7925263">
            <a:off x="-785032" y="3758859"/>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TW"/>
          </a:p>
        </p:txBody>
      </p:sp>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922850">
            <a:off x="15336027" y="-2465419"/>
            <a:ext cx="3846547" cy="10263366"/>
          </a:xfrm>
          <a:custGeom>
            <a:avLst/>
            <a:gdLst/>
            <a:ahLst/>
            <a:cxnLst/>
            <a:rect l="l" t="t" r="r" b="b"/>
            <a:pathLst>
              <a:path w="3846547" h="10263366">
                <a:moveTo>
                  <a:pt x="0" y="0"/>
                </a:moveTo>
                <a:lnTo>
                  <a:pt x="3846546" y="0"/>
                </a:lnTo>
                <a:lnTo>
                  <a:pt x="3846546" y="10263367"/>
                </a:lnTo>
                <a:lnTo>
                  <a:pt x="0" y="10263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TW"/>
          </a:p>
        </p:txBody>
      </p:sp>
      <p:grpSp>
        <p:nvGrpSpPr>
          <p:cNvPr id="6" name="Group 6"/>
          <p:cNvGrpSpPr/>
          <p:nvPr/>
        </p:nvGrpSpPr>
        <p:grpSpPr>
          <a:xfrm rot="-5400000">
            <a:off x="16956894" y="558107"/>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5210608" y="6096023"/>
            <a:ext cx="2992254" cy="2502613"/>
          </a:xfrm>
          <a:custGeom>
            <a:avLst/>
            <a:gdLst/>
            <a:ahLst/>
            <a:cxnLst/>
            <a:rect l="l" t="t" r="r" b="b"/>
            <a:pathLst>
              <a:path w="2992254" h="2502613">
                <a:moveTo>
                  <a:pt x="0" y="0"/>
                </a:moveTo>
                <a:lnTo>
                  <a:pt x="2992255" y="0"/>
                </a:lnTo>
                <a:lnTo>
                  <a:pt x="2992255" y="2502613"/>
                </a:lnTo>
                <a:lnTo>
                  <a:pt x="0" y="25026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TW"/>
          </a:p>
        </p:txBody>
      </p:sp>
      <p:sp>
        <p:nvSpPr>
          <p:cNvPr id="22" name="TextBox 22"/>
          <p:cNvSpPr txBox="1"/>
          <p:nvPr/>
        </p:nvSpPr>
        <p:spPr>
          <a:xfrm>
            <a:off x="17259300"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sym typeface="Solway Bold"/>
              </a:rPr>
              <a:t>38</a:t>
            </a:r>
            <a:endParaRPr lang="en-US" sz="3199" b="1">
              <a:solidFill>
                <a:srgbClr val="000000"/>
              </a:solidFill>
              <a:latin typeface="Solway Bold"/>
              <a:ea typeface="Solway Bold"/>
              <a:cs typeface="Solway Bold"/>
              <a:sym typeface="Solway Bold"/>
            </a:endParaRPr>
          </a:p>
        </p:txBody>
      </p:sp>
      <p:sp>
        <p:nvSpPr>
          <p:cNvPr id="21" name="TextBox 20">
            <a:extLst>
              <a:ext uri="{FF2B5EF4-FFF2-40B4-BE49-F238E27FC236}">
                <a16:creationId xmlns:a16="http://schemas.microsoft.com/office/drawing/2014/main" id="{3D72FBD7-0E2D-EC44-BFB0-85CE4D8386C7}"/>
              </a:ext>
            </a:extLst>
          </p:cNvPr>
          <p:cNvSpPr txBox="1"/>
          <p:nvPr/>
        </p:nvSpPr>
        <p:spPr>
          <a:xfrm>
            <a:off x="3708" y="9920090"/>
            <a:ext cx="144010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Guillermo Garcia-Cobo, et al. "Human skeletons and change detection for efficient violence detection in surveillance videos"</a:t>
            </a:r>
            <a:endParaRPr lang="en-US">
              <a:ea typeface="Calibri"/>
              <a:cs typeface="Calibri"/>
            </a:endParaRPr>
          </a:p>
        </p:txBody>
      </p:sp>
      <p:pic>
        <p:nvPicPr>
          <p:cNvPr id="13" name="Picture 12" descr="A screenshot of a report&#10;&#10;Description automatically generated">
            <a:extLst>
              <a:ext uri="{FF2B5EF4-FFF2-40B4-BE49-F238E27FC236}">
                <a16:creationId xmlns:a16="http://schemas.microsoft.com/office/drawing/2014/main" id="{AF916582-D0B3-5CE6-A552-FE0810F9F620}"/>
              </a:ext>
            </a:extLst>
          </p:cNvPr>
          <p:cNvPicPr>
            <a:picLocks noChangeAspect="1"/>
          </p:cNvPicPr>
          <p:nvPr/>
        </p:nvPicPr>
        <p:blipFill>
          <a:blip r:embed="rId9"/>
          <a:srcRect l="64" t="2819" r="-71" b="9907"/>
          <a:stretch/>
        </p:blipFill>
        <p:spPr>
          <a:xfrm>
            <a:off x="1164466" y="2422210"/>
            <a:ext cx="15963920" cy="4705411"/>
          </a:xfrm>
          <a:prstGeom prst="rect">
            <a:avLst/>
          </a:prstGeom>
        </p:spPr>
      </p:pic>
      <p:graphicFrame>
        <p:nvGraphicFramePr>
          <p:cNvPr id="18" name="Table 17">
            <a:extLst>
              <a:ext uri="{FF2B5EF4-FFF2-40B4-BE49-F238E27FC236}">
                <a16:creationId xmlns:a16="http://schemas.microsoft.com/office/drawing/2014/main" id="{D533427C-3E79-DD63-E7DE-CD5D35D3438D}"/>
              </a:ext>
            </a:extLst>
          </p:cNvPr>
          <p:cNvGraphicFramePr>
            <a:graphicFrameLocks noGrp="1"/>
          </p:cNvGraphicFramePr>
          <p:nvPr>
            <p:extLst>
              <p:ext uri="{D42A27DB-BD31-4B8C-83A1-F6EECF244321}">
                <p14:modId xmlns:p14="http://schemas.microsoft.com/office/powerpoint/2010/main" val="1975696725"/>
              </p:ext>
            </p:extLst>
          </p:nvPr>
        </p:nvGraphicFramePr>
        <p:xfrm>
          <a:off x="5287375" y="7142191"/>
          <a:ext cx="8400774" cy="2781690"/>
        </p:xfrm>
        <a:graphic>
          <a:graphicData uri="http://schemas.openxmlformats.org/drawingml/2006/table">
            <a:tbl>
              <a:tblPr firstRow="1" bandRow="1">
                <a:tableStyleId>{5C22544A-7EE6-4342-B048-85BDC9FD1C3A}</a:tableStyleId>
              </a:tblPr>
              <a:tblGrid>
                <a:gridCol w="2701942">
                  <a:extLst>
                    <a:ext uri="{9D8B030D-6E8A-4147-A177-3AD203B41FA5}">
                      <a16:colId xmlns:a16="http://schemas.microsoft.com/office/drawing/2014/main" val="1408807386"/>
                    </a:ext>
                  </a:extLst>
                </a:gridCol>
                <a:gridCol w="2701942">
                  <a:extLst>
                    <a:ext uri="{9D8B030D-6E8A-4147-A177-3AD203B41FA5}">
                      <a16:colId xmlns:a16="http://schemas.microsoft.com/office/drawing/2014/main" val="2091732093"/>
                    </a:ext>
                  </a:extLst>
                </a:gridCol>
                <a:gridCol w="2996890">
                  <a:extLst>
                    <a:ext uri="{9D8B030D-6E8A-4147-A177-3AD203B41FA5}">
                      <a16:colId xmlns:a16="http://schemas.microsoft.com/office/drawing/2014/main" val="1436960266"/>
                    </a:ext>
                  </a:extLst>
                </a:gridCol>
              </a:tblGrid>
              <a:tr h="927230">
                <a:tc>
                  <a:txBody>
                    <a:bodyPr/>
                    <a:lstStyle/>
                    <a:p>
                      <a:pPr algn="ctr"/>
                      <a:endParaRPr lang="en-US"/>
                    </a:p>
                  </a:txBody>
                  <a:tcPr anchor="ctr"/>
                </a:tc>
                <a:tc>
                  <a:txBody>
                    <a:bodyPr/>
                    <a:lstStyle/>
                    <a:p>
                      <a:pPr algn="ctr"/>
                      <a:r>
                        <a:rPr lang="en-US" sz="2400">
                          <a:latin typeface="Solway"/>
                        </a:rPr>
                        <a:t>Train Accuracy</a:t>
                      </a:r>
                    </a:p>
                  </a:txBody>
                  <a:tcPr anchor="ctr"/>
                </a:tc>
                <a:tc>
                  <a:txBody>
                    <a:bodyPr/>
                    <a:lstStyle/>
                    <a:p>
                      <a:pPr algn="ctr"/>
                      <a:r>
                        <a:rPr lang="en-US" sz="2400">
                          <a:latin typeface="Solway"/>
                        </a:rPr>
                        <a:t>Test Accuracy</a:t>
                      </a:r>
                    </a:p>
                  </a:txBody>
                  <a:tcPr anchor="ctr"/>
                </a:tc>
                <a:extLst>
                  <a:ext uri="{0D108BD9-81ED-4DB2-BD59-A6C34878D82A}">
                    <a16:rowId xmlns:a16="http://schemas.microsoft.com/office/drawing/2014/main" val="2050397045"/>
                  </a:ext>
                </a:extLst>
              </a:tr>
              <a:tr h="927230">
                <a:tc>
                  <a:txBody>
                    <a:bodyPr/>
                    <a:lstStyle/>
                    <a:p>
                      <a:pPr algn="ctr"/>
                      <a:r>
                        <a:rPr lang="en-US" sz="2400">
                          <a:latin typeface="Solway"/>
                        </a:rPr>
                        <a:t>Author results</a:t>
                      </a:r>
                    </a:p>
                  </a:txBody>
                  <a:tcPr anchor="ctr"/>
                </a:tc>
                <a:tc>
                  <a:txBody>
                    <a:bodyPr/>
                    <a:lstStyle/>
                    <a:p>
                      <a:pPr algn="ctr"/>
                      <a:r>
                        <a:rPr lang="en-US" sz="2400">
                          <a:latin typeface="Solway"/>
                        </a:rPr>
                        <a:t>92.37 %</a:t>
                      </a:r>
                    </a:p>
                  </a:txBody>
                  <a:tcPr anchor="ctr"/>
                </a:tc>
                <a:tc>
                  <a:txBody>
                    <a:bodyPr/>
                    <a:lstStyle/>
                    <a:p>
                      <a:pPr algn="ctr"/>
                      <a:r>
                        <a:rPr lang="en-US" sz="2400">
                          <a:latin typeface="Solway"/>
                        </a:rPr>
                        <a:t>90.25 %</a:t>
                      </a:r>
                    </a:p>
                  </a:txBody>
                  <a:tcPr anchor="ctr"/>
                </a:tc>
                <a:extLst>
                  <a:ext uri="{0D108BD9-81ED-4DB2-BD59-A6C34878D82A}">
                    <a16:rowId xmlns:a16="http://schemas.microsoft.com/office/drawing/2014/main" val="650209603"/>
                  </a:ext>
                </a:extLst>
              </a:tr>
              <a:tr h="927230">
                <a:tc>
                  <a:txBody>
                    <a:bodyPr/>
                    <a:lstStyle/>
                    <a:p>
                      <a:pPr lvl="0" algn="ctr">
                        <a:buNone/>
                      </a:pPr>
                      <a:r>
                        <a:rPr lang="en-US" sz="2400">
                          <a:latin typeface="Solway"/>
                        </a:rPr>
                        <a:t>Our reproduce results</a:t>
                      </a:r>
                    </a:p>
                  </a:txBody>
                  <a:tcPr anchor="ctr"/>
                </a:tc>
                <a:tc>
                  <a:txBody>
                    <a:bodyPr/>
                    <a:lstStyle/>
                    <a:p>
                      <a:pPr lvl="0" algn="ctr">
                        <a:buNone/>
                      </a:pPr>
                      <a:r>
                        <a:rPr lang="en-US" sz="2400">
                          <a:latin typeface="Solway"/>
                        </a:rPr>
                        <a:t>92.68 %</a:t>
                      </a:r>
                    </a:p>
                  </a:txBody>
                  <a:tcPr anchor="ctr"/>
                </a:tc>
                <a:tc>
                  <a:txBody>
                    <a:bodyPr/>
                    <a:lstStyle/>
                    <a:p>
                      <a:pPr lvl="0" algn="ctr">
                        <a:buNone/>
                      </a:pPr>
                      <a:r>
                        <a:rPr lang="en-US" sz="2400">
                          <a:latin typeface="Solway"/>
                        </a:rPr>
                        <a:t>87.75 %</a:t>
                      </a:r>
                    </a:p>
                  </a:txBody>
                  <a:tcPr anchor="ctr"/>
                </a:tc>
                <a:extLst>
                  <a:ext uri="{0D108BD9-81ED-4DB2-BD59-A6C34878D82A}">
                    <a16:rowId xmlns:a16="http://schemas.microsoft.com/office/drawing/2014/main" val="1346173471"/>
                  </a:ext>
                </a:extLst>
              </a:tr>
            </a:tbl>
          </a:graphicData>
        </a:graphic>
      </p:graphicFrame>
      <p:grpSp>
        <p:nvGrpSpPr>
          <p:cNvPr id="23" name="Group 17">
            <a:extLst>
              <a:ext uri="{FF2B5EF4-FFF2-40B4-BE49-F238E27FC236}">
                <a16:creationId xmlns:a16="http://schemas.microsoft.com/office/drawing/2014/main" id="{F9582536-5365-99E1-3156-D8F295B262C7}"/>
              </a:ext>
            </a:extLst>
          </p:cNvPr>
          <p:cNvGrpSpPr/>
          <p:nvPr/>
        </p:nvGrpSpPr>
        <p:grpSpPr>
          <a:xfrm>
            <a:off x="975630" y="8289520"/>
            <a:ext cx="1177928" cy="1209110"/>
            <a:chOff x="0" y="-38100"/>
            <a:chExt cx="310236" cy="318449"/>
          </a:xfrm>
        </p:grpSpPr>
        <p:sp>
          <p:nvSpPr>
            <p:cNvPr id="17" name="Freeform 18">
              <a:extLst>
                <a:ext uri="{FF2B5EF4-FFF2-40B4-BE49-F238E27FC236}">
                  <a16:creationId xmlns:a16="http://schemas.microsoft.com/office/drawing/2014/main" id="{5D0B8BE5-3DD3-48CE-29E4-FAD7F3ACE30C}"/>
                </a:ext>
              </a:extLst>
            </p:cNvPr>
            <p:cNvSpPr/>
            <p:nvPr/>
          </p:nvSpPr>
          <p:spPr>
            <a:xfrm>
              <a:off x="0" y="0"/>
              <a:ext cx="310236" cy="280349"/>
            </a:xfrm>
            <a:custGeom>
              <a:avLst/>
              <a:gdLst/>
              <a:ahLst/>
              <a:cxnLst/>
              <a:rect l="l" t="t" r="r" b="b"/>
              <a:pathLst>
                <a:path w="310236" h="280349">
                  <a:moveTo>
                    <a:pt x="0" y="0"/>
                  </a:moveTo>
                  <a:lnTo>
                    <a:pt x="310236" y="0"/>
                  </a:lnTo>
                  <a:lnTo>
                    <a:pt x="310236" y="280349"/>
                  </a:lnTo>
                  <a:lnTo>
                    <a:pt x="0" y="280349"/>
                  </a:lnTo>
                  <a:close/>
                </a:path>
              </a:pathLst>
            </a:custGeom>
            <a:solidFill>
              <a:srgbClr val="000000">
                <a:alpha val="0"/>
              </a:srgbClr>
            </a:solidFill>
            <a:ln w="38100" cap="sq">
              <a:solidFill>
                <a:srgbClr val="FF3131"/>
              </a:solidFill>
              <a:prstDash val="solid"/>
              <a:miter/>
            </a:ln>
          </p:spPr>
          <p:txBody>
            <a:bodyPr/>
            <a:lstStyle/>
            <a:p>
              <a:endParaRPr lang="en-TW"/>
            </a:p>
          </p:txBody>
        </p:sp>
        <p:sp>
          <p:nvSpPr>
            <p:cNvPr id="19" name="TextBox 19">
              <a:extLst>
                <a:ext uri="{FF2B5EF4-FFF2-40B4-BE49-F238E27FC236}">
                  <a16:creationId xmlns:a16="http://schemas.microsoft.com/office/drawing/2014/main" id="{415A27A1-7246-A4B6-A1AE-EDCA8841F76F}"/>
                </a:ext>
              </a:extLst>
            </p:cNvPr>
            <p:cNvSpPr txBox="1"/>
            <p:nvPr/>
          </p:nvSpPr>
          <p:spPr>
            <a:xfrm>
              <a:off x="0" y="-38100"/>
              <a:ext cx="310236" cy="318449"/>
            </a:xfrm>
            <a:prstGeom prst="rect">
              <a:avLst/>
            </a:prstGeom>
          </p:spPr>
          <p:txBody>
            <a:bodyPr lIns="50800" tIns="50800" rIns="50800" bIns="50800" rtlCol="0" anchor="ctr"/>
            <a:lstStyle/>
            <a:p>
              <a:pPr algn="ctr">
                <a:lnSpc>
                  <a:spcPts val="2659"/>
                </a:lnSpc>
              </a:pPr>
              <a:endParaRPr/>
            </a:p>
          </p:txBody>
        </p:sp>
      </p:grpSp>
      <p:sp>
        <p:nvSpPr>
          <p:cNvPr id="25" name="TextBox 20">
            <a:extLst>
              <a:ext uri="{FF2B5EF4-FFF2-40B4-BE49-F238E27FC236}">
                <a16:creationId xmlns:a16="http://schemas.microsoft.com/office/drawing/2014/main" id="{C6C5834F-A467-F6C3-85A4-C68B051CEA1D}"/>
              </a:ext>
            </a:extLst>
          </p:cNvPr>
          <p:cNvSpPr txBox="1"/>
          <p:nvPr/>
        </p:nvSpPr>
        <p:spPr>
          <a:xfrm>
            <a:off x="852562" y="1573938"/>
            <a:ext cx="15726322" cy="476412"/>
          </a:xfrm>
          <a:prstGeom prst="rect">
            <a:avLst/>
          </a:prstGeom>
          <a:noFill/>
        </p:spPr>
        <p:txBody>
          <a:bodyPr wrap="square" lIns="0" tIns="0" rIns="0" bIns="0" rtlCol="0" anchor="t">
            <a:spAutoFit/>
          </a:bodyPr>
          <a:lstStyle/>
          <a:p>
            <a:pPr>
              <a:lnSpc>
                <a:spcPts val="3599"/>
              </a:lnSpc>
            </a:pPr>
            <a:r>
              <a:rPr lang="en-US" sz="3200" b="1" i="1">
                <a:solidFill>
                  <a:srgbClr val="242622"/>
                </a:solidFill>
                <a:latin typeface="Solway"/>
                <a:ea typeface="+mn-lt"/>
                <a:cs typeface="+mn-lt"/>
                <a:sym typeface="Lilita One"/>
              </a:rPr>
              <a:t>Experiments</a:t>
            </a:r>
            <a:endParaRPr lang="en-US" sz="3200" b="1" i="1">
              <a:solidFill>
                <a:srgbClr val="242622"/>
              </a:solidFill>
              <a:latin typeface="Solway"/>
              <a:ea typeface="Calibri"/>
              <a:cs typeface="Calibri"/>
            </a:endParaRPr>
          </a:p>
        </p:txBody>
      </p:sp>
      <p:sp>
        <p:nvSpPr>
          <p:cNvPr id="27" name="TextBox 20">
            <a:extLst>
              <a:ext uri="{FF2B5EF4-FFF2-40B4-BE49-F238E27FC236}">
                <a16:creationId xmlns:a16="http://schemas.microsoft.com/office/drawing/2014/main" id="{CF4FD9DC-907B-8FC4-9879-62B945379B56}"/>
              </a:ext>
            </a:extLst>
          </p:cNvPr>
          <p:cNvSpPr txBox="1"/>
          <p:nvPr/>
        </p:nvSpPr>
        <p:spPr>
          <a:xfrm>
            <a:off x="852562" y="407125"/>
            <a:ext cx="15726322" cy="938077"/>
          </a:xfrm>
          <a:prstGeom prst="rect">
            <a:avLst/>
          </a:prstGeom>
        </p:spPr>
        <p:txBody>
          <a:bodyPr wrap="square" lIns="0" tIns="0" rIns="0" bIns="0" rtlCol="0" anchor="t">
            <a:spAutoFit/>
          </a:bodyPr>
          <a:lstStyle/>
          <a:p>
            <a:pPr>
              <a:lnSpc>
                <a:spcPts val="3599"/>
              </a:lnSpc>
            </a:pPr>
            <a:r>
              <a:rPr lang="en-US" sz="3950" b="1">
                <a:solidFill>
                  <a:srgbClr val="242622"/>
                </a:solidFill>
                <a:latin typeface="Lilita One"/>
                <a:ea typeface="+mn-lt"/>
                <a:cs typeface="+mn-lt"/>
                <a:sym typeface="Lilita One"/>
              </a:rPr>
              <a:t>3.6/ Human skeletons and change detection for efficient violence detection in surveillance videos</a:t>
            </a:r>
            <a:endParaRPr lang="en-US" sz="3950" b="1">
              <a:solidFill>
                <a:srgbClr val="242622"/>
              </a:solidFill>
              <a:latin typeface="Lilita One"/>
            </a:endParaRPr>
          </a:p>
        </p:txBody>
      </p:sp>
    </p:spTree>
    <p:extLst>
      <p:ext uri="{BB962C8B-B14F-4D97-AF65-F5344CB8AC3E}">
        <p14:creationId xmlns:p14="http://schemas.microsoft.com/office/powerpoint/2010/main" val="1954008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3534963">
            <a:off x="175130" y="242330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3" name="Freeform 3"/>
          <p:cNvSpPr/>
          <p:nvPr/>
        </p:nvSpPr>
        <p:spPr>
          <a:xfrm>
            <a:off x="634570" y="7082366"/>
            <a:ext cx="2297607" cy="2938799"/>
          </a:xfrm>
          <a:custGeom>
            <a:avLst/>
            <a:gdLst/>
            <a:ahLst/>
            <a:cxnLst/>
            <a:rect l="l" t="t" r="r" b="b"/>
            <a:pathLst>
              <a:path w="2297607" h="2938799">
                <a:moveTo>
                  <a:pt x="0" y="0"/>
                </a:moveTo>
                <a:lnTo>
                  <a:pt x="2297607" y="0"/>
                </a:lnTo>
                <a:lnTo>
                  <a:pt x="2297607" y="2938800"/>
                </a:lnTo>
                <a:lnTo>
                  <a:pt x="0" y="2938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grpSp>
        <p:nvGrpSpPr>
          <p:cNvPr id="4" name="Group 4"/>
          <p:cNvGrpSpPr/>
          <p:nvPr/>
        </p:nvGrpSpPr>
        <p:grpSpPr>
          <a:xfrm>
            <a:off x="2932177" y="-2255769"/>
            <a:ext cx="3284469" cy="328446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7259300" y="1593856"/>
            <a:ext cx="1647720" cy="164772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7266873">
            <a:off x="13465693" y="5208208"/>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11" name="Freeform 11"/>
          <p:cNvSpPr/>
          <p:nvPr/>
        </p:nvSpPr>
        <p:spPr>
          <a:xfrm>
            <a:off x="15388966" y="1042235"/>
            <a:ext cx="2208514" cy="1703316"/>
          </a:xfrm>
          <a:custGeom>
            <a:avLst/>
            <a:gdLst/>
            <a:ahLst/>
            <a:cxnLst/>
            <a:rect l="l" t="t" r="r" b="b"/>
            <a:pathLst>
              <a:path w="2208514" h="1703316">
                <a:moveTo>
                  <a:pt x="0" y="0"/>
                </a:moveTo>
                <a:lnTo>
                  <a:pt x="2208514" y="0"/>
                </a:lnTo>
                <a:lnTo>
                  <a:pt x="2208514" y="1703316"/>
                </a:lnTo>
                <a:lnTo>
                  <a:pt x="0" y="1703316"/>
                </a:lnTo>
                <a:lnTo>
                  <a:pt x="0" y="0"/>
                </a:lnTo>
                <a:close/>
              </a:path>
            </a:pathLst>
          </a:custGeom>
          <a:blipFill>
            <a:blip r:embed="rId6"/>
            <a:stretch>
              <a:fillRect/>
            </a:stretch>
          </a:blipFill>
        </p:spPr>
        <p:txBody>
          <a:bodyPr/>
          <a:lstStyle/>
          <a:p>
            <a:endParaRPr lang="en-TW"/>
          </a:p>
        </p:txBody>
      </p:sp>
      <p:sp>
        <p:nvSpPr>
          <p:cNvPr id="12" name="TextBox 12"/>
          <p:cNvSpPr txBox="1"/>
          <p:nvPr/>
        </p:nvSpPr>
        <p:spPr>
          <a:xfrm>
            <a:off x="1173440" y="1698631"/>
            <a:ext cx="10086411" cy="495300"/>
          </a:xfrm>
          <a:prstGeom prst="rect">
            <a:avLst/>
          </a:prstGeom>
        </p:spPr>
        <p:txBody>
          <a:bodyPr lIns="0" tIns="0" rIns="0" bIns="0" rtlCol="0" anchor="t">
            <a:spAutoFit/>
          </a:bodyPr>
          <a:lstStyle/>
          <a:p>
            <a:pPr algn="l">
              <a:lnSpc>
                <a:spcPts val="3599"/>
              </a:lnSpc>
            </a:pPr>
            <a:r>
              <a:rPr lang="en-US" sz="3999">
                <a:solidFill>
                  <a:srgbClr val="242622"/>
                </a:solidFill>
                <a:latin typeface="Lilita One"/>
                <a:ea typeface="Lilita One"/>
                <a:cs typeface="Lilita One"/>
                <a:sym typeface="Lilita One"/>
              </a:rPr>
              <a:t>2/ Problem Identification</a:t>
            </a:r>
          </a:p>
        </p:txBody>
      </p:sp>
      <p:sp>
        <p:nvSpPr>
          <p:cNvPr id="13" name="TextBox 13"/>
          <p:cNvSpPr txBox="1"/>
          <p:nvPr/>
        </p:nvSpPr>
        <p:spPr>
          <a:xfrm>
            <a:off x="1783374" y="2638636"/>
            <a:ext cx="12981599" cy="3420110"/>
          </a:xfrm>
          <a:prstGeom prst="rect">
            <a:avLst/>
          </a:prstGeom>
        </p:spPr>
        <p:txBody>
          <a:bodyPr lIns="0" tIns="0" rIns="0" bIns="0" rtlCol="0" anchor="t">
            <a:spAutoFit/>
          </a:bodyPr>
          <a:lstStyle/>
          <a:p>
            <a:pPr algn="l">
              <a:lnSpc>
                <a:spcPts val="3360"/>
              </a:lnSpc>
            </a:pPr>
            <a:r>
              <a:rPr lang="en-US" sz="2400">
                <a:solidFill>
                  <a:srgbClr val="242622"/>
                </a:solidFill>
                <a:latin typeface="Solway"/>
                <a:ea typeface="Solway"/>
                <a:cs typeface="Solway"/>
                <a:sym typeface="Solway"/>
              </a:rPr>
              <a:t>Manual surveillance struggles with real-time violence detection, leading to delays and errors. The task is to develop an automated system that can accurately classify violent and non-violent actions in short video clips. </a:t>
            </a:r>
          </a:p>
          <a:p>
            <a:pPr marL="518162" lvl="1" indent="-259081" algn="l">
              <a:lnSpc>
                <a:spcPts val="3360"/>
              </a:lnSpc>
              <a:buFont typeface="Arial"/>
              <a:buChar char="•"/>
            </a:pPr>
            <a:r>
              <a:rPr lang="en-US" sz="2400" b="1">
                <a:solidFill>
                  <a:srgbClr val="242622"/>
                </a:solidFill>
                <a:latin typeface="Solway Bold"/>
                <a:ea typeface="Solway Bold"/>
                <a:cs typeface="Solway Bold"/>
                <a:sym typeface="Solway Bold"/>
              </a:rPr>
              <a:t>Input</a:t>
            </a:r>
            <a:r>
              <a:rPr lang="en-US" sz="2400">
                <a:solidFill>
                  <a:srgbClr val="242622"/>
                </a:solidFill>
                <a:latin typeface="Solway"/>
                <a:ea typeface="Solway"/>
                <a:cs typeface="Solway"/>
                <a:sym typeface="Solway"/>
              </a:rPr>
              <a:t>: a short video clips </a:t>
            </a:r>
          </a:p>
          <a:p>
            <a:pPr marL="518162" lvl="1" indent="-259081" algn="l">
              <a:lnSpc>
                <a:spcPts val="3360"/>
              </a:lnSpc>
              <a:buFont typeface="Arial"/>
              <a:buChar char="•"/>
            </a:pPr>
            <a:r>
              <a:rPr lang="en-US" sz="2400" b="1">
                <a:solidFill>
                  <a:srgbClr val="242622"/>
                </a:solidFill>
                <a:latin typeface="Solway Bold"/>
                <a:ea typeface="Solway Bold"/>
                <a:cs typeface="Solway Bold"/>
                <a:sym typeface="Solway Bold"/>
              </a:rPr>
              <a:t>Output</a:t>
            </a:r>
            <a:r>
              <a:rPr lang="en-US" sz="2400">
                <a:solidFill>
                  <a:srgbClr val="242622"/>
                </a:solidFill>
                <a:latin typeface="Solway"/>
                <a:ea typeface="Solway"/>
                <a:cs typeface="Solway"/>
                <a:sym typeface="Solway"/>
              </a:rPr>
              <a:t>: A binary classification indicating whether the video contains violent or non-violent behavior. The system will use deep learning models to process spatial and temporal video data for efficient, real-time violence detection.</a:t>
            </a:r>
          </a:p>
          <a:p>
            <a:pPr algn="l">
              <a:lnSpc>
                <a:spcPts val="3919"/>
              </a:lnSpc>
            </a:pPr>
            <a:endParaRPr lang="en-US" sz="2400">
              <a:solidFill>
                <a:srgbClr val="242622"/>
              </a:solidFill>
              <a:latin typeface="Solway"/>
              <a:ea typeface="Solway"/>
              <a:cs typeface="Solway"/>
              <a:sym typeface="Solway"/>
            </a:endParaRPr>
          </a:p>
        </p:txBody>
      </p:sp>
      <p:sp>
        <p:nvSpPr>
          <p:cNvPr id="14" name="TextBox 14"/>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99" b="1">
                <a:solidFill>
                  <a:srgbClr val="000000"/>
                </a:solidFill>
                <a:latin typeface="Solway Bold"/>
                <a:ea typeface="Solway Bold"/>
                <a:cs typeface="Solway Bold"/>
                <a:sym typeface="Solway Bold"/>
              </a:rPr>
              <a:t>3</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15" name="Freeform 15"/>
          <p:cNvSpPr/>
          <p:nvPr/>
        </p:nvSpPr>
        <p:spPr>
          <a:xfrm>
            <a:off x="388779" y="8598636"/>
            <a:ext cx="1764779" cy="1447119"/>
          </a:xfrm>
          <a:custGeom>
            <a:avLst/>
            <a:gdLst/>
            <a:ahLst/>
            <a:cxnLst/>
            <a:rect l="l" t="t" r="r" b="b"/>
            <a:pathLst>
              <a:path w="1764779" h="1447119">
                <a:moveTo>
                  <a:pt x="0" y="0"/>
                </a:moveTo>
                <a:lnTo>
                  <a:pt x="1764779" y="0"/>
                </a:lnTo>
                <a:lnTo>
                  <a:pt x="1764779" y="1447118"/>
                </a:lnTo>
                <a:lnTo>
                  <a:pt x="0" y="14471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9" name="Freeform 9"/>
          <p:cNvSpPr/>
          <p:nvPr/>
        </p:nvSpPr>
        <p:spPr>
          <a:xfrm rot="7925263">
            <a:off x="-785032" y="3758859"/>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TW"/>
          </a:p>
        </p:txBody>
      </p:sp>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922850">
            <a:off x="15336027" y="-2465419"/>
            <a:ext cx="3846547" cy="10263366"/>
          </a:xfrm>
          <a:custGeom>
            <a:avLst/>
            <a:gdLst/>
            <a:ahLst/>
            <a:cxnLst/>
            <a:rect l="l" t="t" r="r" b="b"/>
            <a:pathLst>
              <a:path w="3846547" h="10263366">
                <a:moveTo>
                  <a:pt x="0" y="0"/>
                </a:moveTo>
                <a:lnTo>
                  <a:pt x="3846546" y="0"/>
                </a:lnTo>
                <a:lnTo>
                  <a:pt x="3846546" y="10263367"/>
                </a:lnTo>
                <a:lnTo>
                  <a:pt x="0" y="10263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TW"/>
          </a:p>
        </p:txBody>
      </p:sp>
      <p:grpSp>
        <p:nvGrpSpPr>
          <p:cNvPr id="6" name="Group 6"/>
          <p:cNvGrpSpPr/>
          <p:nvPr/>
        </p:nvGrpSpPr>
        <p:grpSpPr>
          <a:xfrm rot="-5400000">
            <a:off x="16956894" y="558107"/>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5210608" y="6096023"/>
            <a:ext cx="2992254" cy="2502613"/>
          </a:xfrm>
          <a:custGeom>
            <a:avLst/>
            <a:gdLst/>
            <a:ahLst/>
            <a:cxnLst/>
            <a:rect l="l" t="t" r="r" b="b"/>
            <a:pathLst>
              <a:path w="2992254" h="2502613">
                <a:moveTo>
                  <a:pt x="0" y="0"/>
                </a:moveTo>
                <a:lnTo>
                  <a:pt x="2992255" y="0"/>
                </a:lnTo>
                <a:lnTo>
                  <a:pt x="2992255" y="2502613"/>
                </a:lnTo>
                <a:lnTo>
                  <a:pt x="0" y="25026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TW"/>
          </a:p>
        </p:txBody>
      </p:sp>
      <p:sp>
        <p:nvSpPr>
          <p:cNvPr id="22" name="TextBox 22"/>
          <p:cNvSpPr txBox="1"/>
          <p:nvPr/>
        </p:nvSpPr>
        <p:spPr>
          <a:xfrm>
            <a:off x="17259300"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sym typeface="Solway Bold"/>
              </a:rPr>
              <a:t>39</a:t>
            </a:r>
            <a:endParaRPr lang="en-US" sz="3199" b="1">
              <a:solidFill>
                <a:srgbClr val="000000"/>
              </a:solidFill>
              <a:latin typeface="Solway Bold"/>
              <a:ea typeface="Solway Bold"/>
              <a:cs typeface="Solway Bold"/>
              <a:sym typeface="Solway Bold"/>
            </a:endParaRPr>
          </a:p>
        </p:txBody>
      </p:sp>
      <p:sp>
        <p:nvSpPr>
          <p:cNvPr id="21" name="TextBox 20">
            <a:extLst>
              <a:ext uri="{FF2B5EF4-FFF2-40B4-BE49-F238E27FC236}">
                <a16:creationId xmlns:a16="http://schemas.microsoft.com/office/drawing/2014/main" id="{3D72FBD7-0E2D-EC44-BFB0-85CE4D8386C7}"/>
              </a:ext>
            </a:extLst>
          </p:cNvPr>
          <p:cNvSpPr txBox="1"/>
          <p:nvPr/>
        </p:nvSpPr>
        <p:spPr>
          <a:xfrm>
            <a:off x="3708" y="9920090"/>
            <a:ext cx="144010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Guillermo Garcia-Cobo, et al. "Human skeletons and change detection for efficient violence detection in surveillance videos"</a:t>
            </a:r>
            <a:endParaRPr lang="en-US">
              <a:ea typeface="Calibri"/>
              <a:cs typeface="Calibri"/>
            </a:endParaRPr>
          </a:p>
        </p:txBody>
      </p:sp>
      <p:grpSp>
        <p:nvGrpSpPr>
          <p:cNvPr id="19" name="Group 17">
            <a:extLst>
              <a:ext uri="{FF2B5EF4-FFF2-40B4-BE49-F238E27FC236}">
                <a16:creationId xmlns:a16="http://schemas.microsoft.com/office/drawing/2014/main" id="{60482B33-237B-FC0C-91EE-DA7B78CBC794}"/>
              </a:ext>
            </a:extLst>
          </p:cNvPr>
          <p:cNvGrpSpPr/>
          <p:nvPr/>
        </p:nvGrpSpPr>
        <p:grpSpPr>
          <a:xfrm>
            <a:off x="975630" y="8289520"/>
            <a:ext cx="1177928" cy="1209110"/>
            <a:chOff x="0" y="-38100"/>
            <a:chExt cx="310236" cy="318449"/>
          </a:xfrm>
        </p:grpSpPr>
        <p:sp>
          <p:nvSpPr>
            <p:cNvPr id="17" name="Freeform 18">
              <a:extLst>
                <a:ext uri="{FF2B5EF4-FFF2-40B4-BE49-F238E27FC236}">
                  <a16:creationId xmlns:a16="http://schemas.microsoft.com/office/drawing/2014/main" id="{AD61CA7D-21A2-6736-A8A7-3EC6ECE01F27}"/>
                </a:ext>
              </a:extLst>
            </p:cNvPr>
            <p:cNvSpPr/>
            <p:nvPr/>
          </p:nvSpPr>
          <p:spPr>
            <a:xfrm>
              <a:off x="0" y="0"/>
              <a:ext cx="310236" cy="280349"/>
            </a:xfrm>
            <a:custGeom>
              <a:avLst/>
              <a:gdLst/>
              <a:ahLst/>
              <a:cxnLst/>
              <a:rect l="l" t="t" r="r" b="b"/>
              <a:pathLst>
                <a:path w="310236" h="280349">
                  <a:moveTo>
                    <a:pt x="0" y="0"/>
                  </a:moveTo>
                  <a:lnTo>
                    <a:pt x="310236" y="0"/>
                  </a:lnTo>
                  <a:lnTo>
                    <a:pt x="310236" y="280349"/>
                  </a:lnTo>
                  <a:lnTo>
                    <a:pt x="0" y="280349"/>
                  </a:lnTo>
                  <a:close/>
                </a:path>
              </a:pathLst>
            </a:custGeom>
            <a:solidFill>
              <a:srgbClr val="000000">
                <a:alpha val="0"/>
              </a:srgbClr>
            </a:solidFill>
            <a:ln w="38100" cap="sq">
              <a:solidFill>
                <a:srgbClr val="FF3131"/>
              </a:solidFill>
              <a:prstDash val="solid"/>
              <a:miter/>
            </a:ln>
          </p:spPr>
          <p:txBody>
            <a:bodyPr/>
            <a:lstStyle/>
            <a:p>
              <a:endParaRPr lang="en-TW"/>
            </a:p>
          </p:txBody>
        </p:sp>
        <p:sp>
          <p:nvSpPr>
            <p:cNvPr id="18" name="TextBox 19">
              <a:extLst>
                <a:ext uri="{FF2B5EF4-FFF2-40B4-BE49-F238E27FC236}">
                  <a16:creationId xmlns:a16="http://schemas.microsoft.com/office/drawing/2014/main" id="{FC2A01E4-8E80-76CF-97A9-D044A9B53789}"/>
                </a:ext>
              </a:extLst>
            </p:cNvPr>
            <p:cNvSpPr txBox="1"/>
            <p:nvPr/>
          </p:nvSpPr>
          <p:spPr>
            <a:xfrm>
              <a:off x="0" y="-38100"/>
              <a:ext cx="310236" cy="318449"/>
            </a:xfrm>
            <a:prstGeom prst="rect">
              <a:avLst/>
            </a:prstGeom>
          </p:spPr>
          <p:txBody>
            <a:bodyPr lIns="50800" tIns="50800" rIns="50800" bIns="50800" rtlCol="0" anchor="ctr"/>
            <a:lstStyle/>
            <a:p>
              <a:pPr algn="ctr">
                <a:lnSpc>
                  <a:spcPts val="2659"/>
                </a:lnSpc>
              </a:pPr>
              <a:endParaRPr/>
            </a:p>
          </p:txBody>
        </p:sp>
      </p:grpSp>
      <p:sp>
        <p:nvSpPr>
          <p:cNvPr id="24" name="TextBox 20">
            <a:extLst>
              <a:ext uri="{FF2B5EF4-FFF2-40B4-BE49-F238E27FC236}">
                <a16:creationId xmlns:a16="http://schemas.microsoft.com/office/drawing/2014/main" id="{7DD376F1-DF77-7F20-BDA8-E7BB04DD4E98}"/>
              </a:ext>
            </a:extLst>
          </p:cNvPr>
          <p:cNvSpPr txBox="1"/>
          <p:nvPr/>
        </p:nvSpPr>
        <p:spPr>
          <a:xfrm>
            <a:off x="1231181" y="1571557"/>
            <a:ext cx="15726322" cy="476412"/>
          </a:xfrm>
          <a:prstGeom prst="rect">
            <a:avLst/>
          </a:prstGeom>
        </p:spPr>
        <p:txBody>
          <a:bodyPr wrap="square" lIns="0" tIns="0" rIns="0" bIns="0" rtlCol="0" anchor="t">
            <a:spAutoFit/>
          </a:bodyPr>
          <a:lstStyle/>
          <a:p>
            <a:pPr>
              <a:lnSpc>
                <a:spcPts val="3599"/>
              </a:lnSpc>
            </a:pPr>
            <a:r>
              <a:rPr lang="en-US" sz="3200" b="1" i="1">
                <a:solidFill>
                  <a:srgbClr val="242622"/>
                </a:solidFill>
                <a:latin typeface="Solway"/>
                <a:ea typeface="+mn-lt"/>
                <a:cs typeface="+mn-lt"/>
                <a:sym typeface="Lilita One"/>
              </a:rPr>
              <a:t>Experiments</a:t>
            </a:r>
            <a:endParaRPr lang="en-US" sz="3200" b="1" i="1">
              <a:solidFill>
                <a:srgbClr val="242622"/>
              </a:solidFill>
              <a:latin typeface="Solway"/>
              <a:ea typeface="Calibri"/>
              <a:cs typeface="Calibri"/>
            </a:endParaRPr>
          </a:p>
        </p:txBody>
      </p:sp>
      <p:sp>
        <p:nvSpPr>
          <p:cNvPr id="26" name="TextBox 20">
            <a:extLst>
              <a:ext uri="{FF2B5EF4-FFF2-40B4-BE49-F238E27FC236}">
                <a16:creationId xmlns:a16="http://schemas.microsoft.com/office/drawing/2014/main" id="{DD8C36B1-0FB6-F48F-8221-D6E48FA7402E}"/>
              </a:ext>
            </a:extLst>
          </p:cNvPr>
          <p:cNvSpPr txBox="1"/>
          <p:nvPr/>
        </p:nvSpPr>
        <p:spPr>
          <a:xfrm>
            <a:off x="971625" y="240438"/>
            <a:ext cx="15726322" cy="938077"/>
          </a:xfrm>
          <a:prstGeom prst="rect">
            <a:avLst/>
          </a:prstGeom>
        </p:spPr>
        <p:txBody>
          <a:bodyPr wrap="square" lIns="0" tIns="0" rIns="0" bIns="0" rtlCol="0" anchor="t">
            <a:spAutoFit/>
          </a:bodyPr>
          <a:lstStyle/>
          <a:p>
            <a:pPr>
              <a:lnSpc>
                <a:spcPts val="3599"/>
              </a:lnSpc>
            </a:pPr>
            <a:r>
              <a:rPr lang="en-US" sz="3950" b="1">
                <a:solidFill>
                  <a:srgbClr val="242622"/>
                </a:solidFill>
                <a:latin typeface="Lilita One"/>
                <a:ea typeface="+mn-lt"/>
                <a:cs typeface="+mn-lt"/>
                <a:sym typeface="Lilita One"/>
              </a:rPr>
              <a:t>3.6/ Human skeletons and change detection for efficient violence detection in surveillance videos</a:t>
            </a:r>
            <a:endParaRPr lang="en-US" sz="3950" b="1">
              <a:solidFill>
                <a:srgbClr val="242622"/>
              </a:solidFill>
              <a:latin typeface="Lilita One"/>
            </a:endParaRPr>
          </a:p>
        </p:txBody>
      </p:sp>
      <p:pic>
        <p:nvPicPr>
          <p:cNvPr id="16" name="Picture 15" descr="A screenshot of a report&#10;&#10;Description automatically generated">
            <a:extLst>
              <a:ext uri="{FF2B5EF4-FFF2-40B4-BE49-F238E27FC236}">
                <a16:creationId xmlns:a16="http://schemas.microsoft.com/office/drawing/2014/main" id="{B656B475-A2F1-50B7-C057-D15A54289E0D}"/>
              </a:ext>
            </a:extLst>
          </p:cNvPr>
          <p:cNvPicPr>
            <a:picLocks noChangeAspect="1"/>
          </p:cNvPicPr>
          <p:nvPr/>
        </p:nvPicPr>
        <p:blipFill>
          <a:blip r:embed="rId9"/>
          <a:stretch>
            <a:fillRect/>
          </a:stretch>
        </p:blipFill>
        <p:spPr>
          <a:xfrm>
            <a:off x="1564481" y="2215901"/>
            <a:ext cx="15087600" cy="6972300"/>
          </a:xfrm>
          <a:prstGeom prst="rect">
            <a:avLst/>
          </a:prstGeom>
        </p:spPr>
      </p:pic>
    </p:spTree>
    <p:extLst>
      <p:ext uri="{BB962C8B-B14F-4D97-AF65-F5344CB8AC3E}">
        <p14:creationId xmlns:p14="http://schemas.microsoft.com/office/powerpoint/2010/main" val="2206355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533872" y="1871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922850">
            <a:off x="15336027" y="-2465419"/>
            <a:ext cx="3846547" cy="10263366"/>
          </a:xfrm>
          <a:custGeom>
            <a:avLst/>
            <a:gdLst/>
            <a:ahLst/>
            <a:cxnLst/>
            <a:rect l="l" t="t" r="r" b="b"/>
            <a:pathLst>
              <a:path w="3846547" h="10263366">
                <a:moveTo>
                  <a:pt x="0" y="0"/>
                </a:moveTo>
                <a:lnTo>
                  <a:pt x="3846546" y="0"/>
                </a:lnTo>
                <a:lnTo>
                  <a:pt x="3846546" y="10263367"/>
                </a:lnTo>
                <a:lnTo>
                  <a:pt x="0" y="10263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nvGrpSpPr>
          <p:cNvPr id="6" name="Group 6"/>
          <p:cNvGrpSpPr/>
          <p:nvPr/>
        </p:nvGrpSpPr>
        <p:grpSpPr>
          <a:xfrm rot="-5400000">
            <a:off x="16956894" y="558107"/>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7925263">
            <a:off x="-785032" y="3758859"/>
            <a:ext cx="3846547" cy="10263366"/>
          </a:xfrm>
          <a:custGeom>
            <a:avLst/>
            <a:gdLst/>
            <a:ahLst/>
            <a:cxnLst/>
            <a:rect l="l" t="t" r="r" b="b"/>
            <a:pathLst>
              <a:path w="3846547" h="10263366">
                <a:moveTo>
                  <a:pt x="0" y="0"/>
                </a:moveTo>
                <a:lnTo>
                  <a:pt x="3846547" y="0"/>
                </a:lnTo>
                <a:lnTo>
                  <a:pt x="3846547"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5210608" y="6096023"/>
            <a:ext cx="2992254" cy="2502613"/>
          </a:xfrm>
          <a:custGeom>
            <a:avLst/>
            <a:gdLst/>
            <a:ahLst/>
            <a:cxnLst/>
            <a:rect l="l" t="t" r="r" b="b"/>
            <a:pathLst>
              <a:path w="2992254" h="2502613">
                <a:moveTo>
                  <a:pt x="0" y="0"/>
                </a:moveTo>
                <a:lnTo>
                  <a:pt x="2992255" y="0"/>
                </a:lnTo>
                <a:lnTo>
                  <a:pt x="2992255" y="2502613"/>
                </a:lnTo>
                <a:lnTo>
                  <a:pt x="0" y="25026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
        <p:nvSpPr>
          <p:cNvPr id="15" name="Freeform 15"/>
          <p:cNvSpPr/>
          <p:nvPr/>
        </p:nvSpPr>
        <p:spPr>
          <a:xfrm>
            <a:off x="388779" y="8598636"/>
            <a:ext cx="1764779" cy="1447119"/>
          </a:xfrm>
          <a:custGeom>
            <a:avLst/>
            <a:gdLst/>
            <a:ahLst/>
            <a:cxnLst/>
            <a:rect l="l" t="t" r="r" b="b"/>
            <a:pathLst>
              <a:path w="1764779" h="1447119">
                <a:moveTo>
                  <a:pt x="0" y="0"/>
                </a:moveTo>
                <a:lnTo>
                  <a:pt x="1764779" y="0"/>
                </a:lnTo>
                <a:lnTo>
                  <a:pt x="1764779" y="1447118"/>
                </a:lnTo>
                <a:lnTo>
                  <a:pt x="0" y="14471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TW"/>
          </a:p>
        </p:txBody>
      </p:sp>
      <p:grpSp>
        <p:nvGrpSpPr>
          <p:cNvPr id="17" name="Group 17"/>
          <p:cNvGrpSpPr/>
          <p:nvPr/>
        </p:nvGrpSpPr>
        <p:grpSpPr>
          <a:xfrm>
            <a:off x="975630" y="8289520"/>
            <a:ext cx="1177928" cy="1209110"/>
            <a:chOff x="0" y="-38100"/>
            <a:chExt cx="310236" cy="318449"/>
          </a:xfrm>
        </p:grpSpPr>
        <p:sp>
          <p:nvSpPr>
            <p:cNvPr id="18" name="Freeform 18"/>
            <p:cNvSpPr/>
            <p:nvPr/>
          </p:nvSpPr>
          <p:spPr>
            <a:xfrm>
              <a:off x="0" y="0"/>
              <a:ext cx="310236" cy="280349"/>
            </a:xfrm>
            <a:custGeom>
              <a:avLst/>
              <a:gdLst/>
              <a:ahLst/>
              <a:cxnLst/>
              <a:rect l="l" t="t" r="r" b="b"/>
              <a:pathLst>
                <a:path w="310236" h="280349">
                  <a:moveTo>
                    <a:pt x="0" y="0"/>
                  </a:moveTo>
                  <a:lnTo>
                    <a:pt x="310236" y="0"/>
                  </a:lnTo>
                  <a:lnTo>
                    <a:pt x="310236" y="280349"/>
                  </a:lnTo>
                  <a:lnTo>
                    <a:pt x="0" y="280349"/>
                  </a:lnTo>
                  <a:close/>
                </a:path>
              </a:pathLst>
            </a:custGeom>
            <a:solidFill>
              <a:srgbClr val="000000">
                <a:alpha val="0"/>
              </a:srgbClr>
            </a:solidFill>
            <a:ln w="38100" cap="sq">
              <a:solidFill>
                <a:srgbClr val="FF3131"/>
              </a:solidFill>
              <a:prstDash val="solid"/>
              <a:miter/>
            </a:ln>
          </p:spPr>
          <p:txBody>
            <a:bodyPr/>
            <a:lstStyle/>
            <a:p>
              <a:endParaRPr lang="en-TW"/>
            </a:p>
          </p:txBody>
        </p:sp>
        <p:sp>
          <p:nvSpPr>
            <p:cNvPr id="19" name="TextBox 19"/>
            <p:cNvSpPr txBox="1"/>
            <p:nvPr/>
          </p:nvSpPr>
          <p:spPr>
            <a:xfrm>
              <a:off x="0" y="-38100"/>
              <a:ext cx="310236" cy="318449"/>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977708" y="1335291"/>
            <a:ext cx="15726322" cy="474489"/>
          </a:xfrm>
          <a:prstGeom prst="rect">
            <a:avLst/>
          </a:prstGeom>
        </p:spPr>
        <p:txBody>
          <a:bodyPr wrap="square" lIns="0" tIns="0" rIns="0" bIns="0" rtlCol="0" anchor="t">
            <a:spAutoFit/>
          </a:bodyPr>
          <a:lstStyle/>
          <a:p>
            <a:pPr>
              <a:lnSpc>
                <a:spcPts val="3599"/>
              </a:lnSpc>
            </a:pPr>
            <a:r>
              <a:rPr lang="en-US" sz="3200" b="1" i="1">
                <a:solidFill>
                  <a:srgbClr val="242622"/>
                </a:solidFill>
                <a:latin typeface="Solway"/>
                <a:ea typeface="+mn-lt"/>
                <a:cs typeface="+mn-lt"/>
                <a:sym typeface="Lilita One"/>
              </a:rPr>
              <a:t>Efficiency and qualitative analysis</a:t>
            </a:r>
            <a:endParaRPr lang="en-US" sz="3200" b="1" i="1">
              <a:latin typeface="Solway"/>
            </a:endParaRPr>
          </a:p>
        </p:txBody>
      </p:sp>
      <p:sp>
        <p:nvSpPr>
          <p:cNvPr id="22" name="TextBox 22"/>
          <p:cNvSpPr txBox="1"/>
          <p:nvPr/>
        </p:nvSpPr>
        <p:spPr>
          <a:xfrm>
            <a:off x="17259300"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40</a:t>
            </a:r>
          </a:p>
        </p:txBody>
      </p:sp>
      <p:pic>
        <p:nvPicPr>
          <p:cNvPr id="13" name="Picture 12" descr="A collage of images of people in a room&#10;&#10;Description automatically generated">
            <a:extLst>
              <a:ext uri="{FF2B5EF4-FFF2-40B4-BE49-F238E27FC236}">
                <a16:creationId xmlns:a16="http://schemas.microsoft.com/office/drawing/2014/main" id="{22FDDD02-39C8-303E-6F54-8F246A97E484}"/>
              </a:ext>
            </a:extLst>
          </p:cNvPr>
          <p:cNvPicPr>
            <a:picLocks noChangeAspect="1"/>
          </p:cNvPicPr>
          <p:nvPr/>
        </p:nvPicPr>
        <p:blipFill>
          <a:blip r:embed="rId8"/>
          <a:stretch>
            <a:fillRect/>
          </a:stretch>
        </p:blipFill>
        <p:spPr>
          <a:xfrm>
            <a:off x="5339478" y="2171361"/>
            <a:ext cx="10438819" cy="6791421"/>
          </a:xfrm>
          <a:prstGeom prst="rect">
            <a:avLst/>
          </a:prstGeom>
        </p:spPr>
      </p:pic>
      <p:sp>
        <p:nvSpPr>
          <p:cNvPr id="21" name="TextBox 20">
            <a:extLst>
              <a:ext uri="{FF2B5EF4-FFF2-40B4-BE49-F238E27FC236}">
                <a16:creationId xmlns:a16="http://schemas.microsoft.com/office/drawing/2014/main" id="{4D49E68A-371C-BA2D-473E-1F47866B0CBA}"/>
              </a:ext>
            </a:extLst>
          </p:cNvPr>
          <p:cNvSpPr txBox="1"/>
          <p:nvPr/>
        </p:nvSpPr>
        <p:spPr>
          <a:xfrm>
            <a:off x="4005977" y="9086495"/>
            <a:ext cx="1177546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Font typeface=""/>
              <a:buChar char="•"/>
            </a:pPr>
            <a:r>
              <a:rPr lang="en-US" sz="2400">
                <a:latin typeface="Solway"/>
                <a:ea typeface="+mn-lt"/>
                <a:cs typeface="+mn-lt"/>
              </a:rPr>
              <a:t>Qualitative analysis reveals that false positives arise from ambiguous non-violent motions, while false negatives occur with occluded violence.</a:t>
            </a:r>
            <a:endParaRPr lang="en-US">
              <a:latin typeface="Solway"/>
              <a:ea typeface="+mn-lt"/>
              <a:cs typeface="+mn-lt"/>
            </a:endParaRPr>
          </a:p>
        </p:txBody>
      </p:sp>
      <p:sp>
        <p:nvSpPr>
          <p:cNvPr id="23" name="TextBox 20">
            <a:extLst>
              <a:ext uri="{FF2B5EF4-FFF2-40B4-BE49-F238E27FC236}">
                <a16:creationId xmlns:a16="http://schemas.microsoft.com/office/drawing/2014/main" id="{61A2BAB9-FD1F-FEE8-C39C-77881DFFD22B}"/>
              </a:ext>
            </a:extLst>
          </p:cNvPr>
          <p:cNvSpPr txBox="1"/>
          <p:nvPr/>
        </p:nvSpPr>
        <p:spPr>
          <a:xfrm>
            <a:off x="971625" y="240438"/>
            <a:ext cx="15726322" cy="938077"/>
          </a:xfrm>
          <a:prstGeom prst="rect">
            <a:avLst/>
          </a:prstGeom>
        </p:spPr>
        <p:txBody>
          <a:bodyPr wrap="square" lIns="0" tIns="0" rIns="0" bIns="0" rtlCol="0" anchor="t">
            <a:spAutoFit/>
          </a:bodyPr>
          <a:lstStyle/>
          <a:p>
            <a:pPr>
              <a:lnSpc>
                <a:spcPts val="3599"/>
              </a:lnSpc>
            </a:pPr>
            <a:r>
              <a:rPr lang="en-US" sz="3950" b="1">
                <a:solidFill>
                  <a:srgbClr val="242622"/>
                </a:solidFill>
                <a:latin typeface="Lilita One"/>
                <a:ea typeface="+mn-lt"/>
                <a:cs typeface="+mn-lt"/>
                <a:sym typeface="Lilita One"/>
              </a:rPr>
              <a:t>3.6/ Human skeletons and change detection for efficient violence detection in surveillance videos</a:t>
            </a:r>
            <a:endParaRPr lang="en-US" sz="3950" b="1">
              <a:solidFill>
                <a:srgbClr val="242622"/>
              </a:solidFill>
              <a:latin typeface="Lilita One"/>
            </a:endParaRPr>
          </a:p>
        </p:txBody>
      </p:sp>
    </p:spTree>
    <p:extLst>
      <p:ext uri="{BB962C8B-B14F-4D97-AF65-F5344CB8AC3E}">
        <p14:creationId xmlns:p14="http://schemas.microsoft.com/office/powerpoint/2010/main" val="30231496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16200000">
            <a:off x="17628394" y="-361717"/>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962238" y="2030545"/>
            <a:ext cx="14658410" cy="955711"/>
          </a:xfrm>
          <a:prstGeom prst="rect">
            <a:avLst/>
          </a:prstGeom>
        </p:spPr>
        <p:txBody>
          <a:bodyPr wrap="square" lIns="0" tIns="0" rIns="0" bIns="0" rtlCol="0" anchor="t">
            <a:spAutoFit/>
          </a:bodyPr>
          <a:lstStyle/>
          <a:p>
            <a:r>
              <a:rPr lang="en-US" sz="3200" b="1" i="1">
                <a:latin typeface="Solway"/>
                <a:ea typeface="+mn-lt"/>
                <a:cs typeface="+mn-lt"/>
                <a:sym typeface="Lilita One"/>
              </a:rPr>
              <a:t>Insights and Comments on the Paper - Strengths</a:t>
            </a:r>
            <a:endParaRPr lang="en-US" sz="3200" b="1" i="1">
              <a:latin typeface="Solway"/>
              <a:ea typeface="+mn-lt"/>
              <a:cs typeface="+mn-lt"/>
            </a:endParaRPr>
          </a:p>
          <a:p>
            <a:pPr>
              <a:lnSpc>
                <a:spcPts val="3599"/>
              </a:lnSpc>
            </a:pPr>
            <a:endParaRPr lang="en-US" sz="3950">
              <a:solidFill>
                <a:srgbClr val="242622"/>
              </a:solidFill>
              <a:latin typeface="Lilita One"/>
              <a:ea typeface="Lilita One"/>
              <a:cs typeface="Lilita One"/>
            </a:endParaRPr>
          </a:p>
        </p:txBody>
      </p:sp>
      <p:sp>
        <p:nvSpPr>
          <p:cNvPr id="17" name="TextBox 17"/>
          <p:cNvSpPr txBox="1"/>
          <p:nvPr/>
        </p:nvSpPr>
        <p:spPr>
          <a:xfrm>
            <a:off x="1580649" y="2514253"/>
            <a:ext cx="16699110" cy="7232749"/>
          </a:xfrm>
          <a:prstGeom prst="rect">
            <a:avLst/>
          </a:prstGeom>
        </p:spPr>
        <p:txBody>
          <a:bodyPr wrap="square" lIns="0" tIns="0" rIns="0" bIns="0" rtlCol="0" anchor="t">
            <a:spAutoFit/>
          </a:bodyPr>
          <a:lstStyle/>
          <a:p>
            <a:pPr>
              <a:lnSpc>
                <a:spcPct val="150000"/>
              </a:lnSpc>
            </a:pPr>
            <a:r>
              <a:rPr lang="en-US" sz="2400" b="1">
                <a:latin typeface="Solway"/>
                <a:ea typeface="+mn-lt"/>
                <a:cs typeface="+mn-lt"/>
              </a:rPr>
              <a:t>Innovative Dual-Pipeline Design:</a:t>
            </a:r>
            <a:endParaRPr lang="en-US" sz="2400" b="1">
              <a:latin typeface="Solway"/>
              <a:ea typeface="Calibri"/>
              <a:cs typeface="Calibri"/>
            </a:endParaRPr>
          </a:p>
          <a:p>
            <a:pPr marL="571500" indent="-571500">
              <a:lnSpc>
                <a:spcPct val="150000"/>
              </a:lnSpc>
              <a:buFont typeface="Arial"/>
              <a:buChar char="•"/>
            </a:pPr>
            <a:r>
              <a:rPr lang="en-US" sz="2400">
                <a:latin typeface="Solway"/>
                <a:ea typeface="+mn-lt"/>
                <a:cs typeface="+mn-lt"/>
              </a:rPr>
              <a:t>Combines human skeleton features with temporal dynamics using frame difference, addressing both spatial and temporal aspects of violence detection.</a:t>
            </a:r>
          </a:p>
          <a:p>
            <a:pPr marL="571500" indent="-571500">
              <a:lnSpc>
                <a:spcPct val="150000"/>
              </a:lnSpc>
              <a:buFont typeface="Arial"/>
              <a:buChar char="•"/>
            </a:pPr>
            <a:r>
              <a:rPr lang="en-US" sz="2400">
                <a:latin typeface="Solway"/>
                <a:ea typeface="+mn-lt"/>
                <a:cs typeface="+mn-lt"/>
              </a:rPr>
              <a:t>Provides a significant balance between accuracy and computational efficiency, making it suitable for real-time applications.</a:t>
            </a:r>
          </a:p>
          <a:p>
            <a:pPr>
              <a:lnSpc>
                <a:spcPct val="150000"/>
              </a:lnSpc>
            </a:pPr>
            <a:r>
              <a:rPr lang="en-US" sz="2400" b="1">
                <a:latin typeface="Solway"/>
                <a:ea typeface="+mn-lt"/>
                <a:cs typeface="+mn-lt"/>
              </a:rPr>
              <a:t>Efficiency and Scalability: </a:t>
            </a:r>
            <a:r>
              <a:rPr lang="en-US" sz="2400">
                <a:latin typeface="Solway"/>
                <a:ea typeface="+mn-lt"/>
                <a:cs typeface="+mn-lt"/>
              </a:rPr>
              <a:t>Processes videos at a reduced frame rate (10 FPS) without losing critical temporal information, ensuring fast runtime.</a:t>
            </a:r>
            <a:endParaRPr lang="en-US" sz="2400">
              <a:latin typeface="Solway"/>
              <a:ea typeface="Calibri"/>
              <a:cs typeface="Calibri"/>
            </a:endParaRPr>
          </a:p>
          <a:p>
            <a:pPr>
              <a:lnSpc>
                <a:spcPct val="150000"/>
              </a:lnSpc>
            </a:pPr>
            <a:r>
              <a:rPr lang="en-US" sz="2400" b="1">
                <a:latin typeface="Solway"/>
                <a:ea typeface="+mn-lt"/>
                <a:cs typeface="+mn-lt"/>
              </a:rPr>
              <a:t>Robust Preprocessing: </a:t>
            </a:r>
            <a:r>
              <a:rPr lang="en-US" sz="2400">
                <a:latin typeface="Solway"/>
                <a:ea typeface="+mn-lt"/>
                <a:cs typeface="+mn-lt"/>
              </a:rPr>
              <a:t>Gamma correction and black-background skeleton rendering improve noise resistance and focus the model on essential body movements.</a:t>
            </a:r>
          </a:p>
          <a:p>
            <a:pPr>
              <a:lnSpc>
                <a:spcPct val="150000"/>
              </a:lnSpc>
            </a:pPr>
            <a:r>
              <a:rPr lang="en-US" sz="2400" b="1">
                <a:latin typeface="Solway"/>
                <a:ea typeface="+mn-lt"/>
                <a:cs typeface="+mn-lt"/>
              </a:rPr>
              <a:t>Impressive Results: </a:t>
            </a:r>
            <a:r>
              <a:rPr lang="en-US" sz="2400">
                <a:latin typeface="Solway"/>
                <a:ea typeface="+mn-lt"/>
                <a:cs typeface="+mn-lt"/>
              </a:rPr>
              <a:t>Achieves state-of-the-art accuracy (90.25%) on the RWF-2000 dataset, demonstrating the effectiveness of fusing pose estimation with temporal changes.</a:t>
            </a:r>
          </a:p>
          <a:p>
            <a:pPr>
              <a:lnSpc>
                <a:spcPct val="150000"/>
              </a:lnSpc>
            </a:pPr>
            <a:r>
              <a:rPr lang="en-US" sz="2400" b="1">
                <a:latin typeface="Solway"/>
                <a:ea typeface="+mn-lt"/>
                <a:cs typeface="+mn-lt"/>
              </a:rPr>
              <a:t>Generalization Capability:</a:t>
            </a:r>
            <a:r>
              <a:rPr lang="en-US" sz="2400">
                <a:latin typeface="Solway"/>
                <a:ea typeface="+mn-lt"/>
                <a:cs typeface="+mn-lt"/>
              </a:rPr>
              <a:t> The proposed method generalizes well across different datasets, showing adaptability to varied violence scenarios.</a:t>
            </a:r>
          </a:p>
        </p:txBody>
      </p:sp>
      <p:grpSp>
        <p:nvGrpSpPr>
          <p:cNvPr id="21" name="Group 21"/>
          <p:cNvGrpSpPr/>
          <p:nvPr/>
        </p:nvGrpSpPr>
        <p:grpSpPr>
          <a:xfrm>
            <a:off x="15613637" y="-2856470"/>
            <a:ext cx="3284469" cy="328446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sym typeface="Solway Bold"/>
              </a:rPr>
              <a:t>41</a:t>
            </a:r>
            <a:endParaRPr lang="en-US" sz="3199" b="1">
              <a:solidFill>
                <a:srgbClr val="000000"/>
              </a:solidFill>
              <a:latin typeface="Solway Bold"/>
              <a:ea typeface="Solway Bold"/>
              <a:cs typeface="Solway Bold"/>
              <a:sym typeface="Solway Bold"/>
            </a:endParaRPr>
          </a:p>
        </p:txBody>
      </p:sp>
      <p:sp>
        <p:nvSpPr>
          <p:cNvPr id="9" name="TextBox 20">
            <a:extLst>
              <a:ext uri="{FF2B5EF4-FFF2-40B4-BE49-F238E27FC236}">
                <a16:creationId xmlns:a16="http://schemas.microsoft.com/office/drawing/2014/main" id="{99EB7EB1-3FB2-E972-3DBE-2AED576E3EB9}"/>
              </a:ext>
            </a:extLst>
          </p:cNvPr>
          <p:cNvSpPr txBox="1"/>
          <p:nvPr/>
        </p:nvSpPr>
        <p:spPr>
          <a:xfrm>
            <a:off x="959719" y="430938"/>
            <a:ext cx="15726322" cy="938077"/>
          </a:xfrm>
          <a:prstGeom prst="rect">
            <a:avLst/>
          </a:prstGeom>
        </p:spPr>
        <p:txBody>
          <a:bodyPr wrap="square" lIns="0" tIns="0" rIns="0" bIns="0" rtlCol="0" anchor="t">
            <a:spAutoFit/>
          </a:bodyPr>
          <a:lstStyle/>
          <a:p>
            <a:pPr>
              <a:lnSpc>
                <a:spcPts val="3599"/>
              </a:lnSpc>
            </a:pPr>
            <a:r>
              <a:rPr lang="en-US" sz="3950" b="1">
                <a:solidFill>
                  <a:srgbClr val="242622"/>
                </a:solidFill>
                <a:latin typeface="Lilita One"/>
                <a:ea typeface="+mn-lt"/>
                <a:cs typeface="+mn-lt"/>
                <a:sym typeface="Lilita One"/>
              </a:rPr>
              <a:t>3.6/ Human skeletons and change detection for efficient violence detection in surveillance videos</a:t>
            </a:r>
            <a:endParaRPr lang="en-US" sz="3950" b="1">
              <a:solidFill>
                <a:srgbClr val="242622"/>
              </a:solidFill>
              <a:latin typeface="Lilita One"/>
            </a:endParaRPr>
          </a:p>
        </p:txBody>
      </p:sp>
    </p:spTree>
    <p:extLst>
      <p:ext uri="{BB962C8B-B14F-4D97-AF65-F5344CB8AC3E}">
        <p14:creationId xmlns:p14="http://schemas.microsoft.com/office/powerpoint/2010/main" val="704569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75003" y="-46503"/>
            <a:ext cx="927565" cy="92756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17259300" y="3400658"/>
            <a:ext cx="1245969" cy="12459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400000">
            <a:off x="12364951" y="9258300"/>
            <a:ext cx="3079089" cy="30790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497305" y="3538190"/>
            <a:ext cx="15568017" cy="4001095"/>
          </a:xfrm>
          <a:prstGeom prst="rect">
            <a:avLst/>
          </a:prstGeom>
        </p:spPr>
        <p:txBody>
          <a:bodyPr wrap="square" lIns="0" tIns="0" rIns="0" bIns="0" rtlCol="0" anchor="t">
            <a:spAutoFit/>
          </a:bodyPr>
          <a:lstStyle/>
          <a:p>
            <a:pPr>
              <a:lnSpc>
                <a:spcPct val="150000"/>
              </a:lnSpc>
            </a:pPr>
            <a:r>
              <a:rPr lang="en-US" sz="2800" b="1">
                <a:latin typeface="Solway"/>
                <a:ea typeface="+mn-lt"/>
                <a:cs typeface="+mn-lt"/>
              </a:rPr>
              <a:t>Dependency on Pose Estimation:</a:t>
            </a:r>
            <a:endParaRPr lang="en-US" sz="2800">
              <a:latin typeface="Solway"/>
              <a:ea typeface="+mn-lt"/>
              <a:cs typeface="+mn-lt"/>
            </a:endParaRPr>
          </a:p>
          <a:p>
            <a:pPr marL="571500" indent="-571500">
              <a:lnSpc>
                <a:spcPct val="150000"/>
              </a:lnSpc>
              <a:buFont typeface="Arial"/>
              <a:buChar char="•"/>
            </a:pPr>
            <a:r>
              <a:rPr lang="en-US" sz="2400">
                <a:latin typeface="Solway"/>
                <a:ea typeface="+mn-lt"/>
                <a:cs typeface="+mn-lt"/>
              </a:rPr>
              <a:t>Relies heavily on the accuracy of pose extraction. Any inaccuracies in skeleton detection (e.g., due to occlusion, crowding, or lighting) can adversely affect the performance.</a:t>
            </a:r>
          </a:p>
          <a:p>
            <a:pPr>
              <a:lnSpc>
                <a:spcPct val="150000"/>
              </a:lnSpc>
            </a:pPr>
            <a:r>
              <a:rPr lang="en-US" sz="2400" b="1">
                <a:latin typeface="Solway"/>
                <a:ea typeface="+mn-lt"/>
                <a:cs typeface="+mn-lt"/>
              </a:rPr>
              <a:t>False Positives/Negatives:</a:t>
            </a:r>
            <a:endParaRPr lang="en-US" sz="2400">
              <a:latin typeface="Solway"/>
              <a:ea typeface="+mn-lt"/>
              <a:cs typeface="+mn-lt"/>
            </a:endParaRPr>
          </a:p>
          <a:p>
            <a:pPr marL="571500" indent="-571500">
              <a:lnSpc>
                <a:spcPct val="150000"/>
              </a:lnSpc>
              <a:buFont typeface="Arial"/>
              <a:buChar char="•"/>
            </a:pPr>
            <a:r>
              <a:rPr lang="en-US" sz="2400">
                <a:latin typeface="Solway"/>
                <a:ea typeface="+mn-lt"/>
                <a:cs typeface="+mn-lt"/>
              </a:rPr>
              <a:t>False positives may arise in non-violent but dynamic movements (e.g., sports activities).</a:t>
            </a:r>
          </a:p>
          <a:p>
            <a:pPr marL="571500" indent="-571500">
              <a:lnSpc>
                <a:spcPct val="150000"/>
              </a:lnSpc>
              <a:buFont typeface="Arial"/>
              <a:buChar char="•"/>
            </a:pPr>
            <a:r>
              <a:rPr lang="en-US" sz="2400">
                <a:latin typeface="Solway"/>
                <a:ea typeface="+mn-lt"/>
                <a:cs typeface="+mn-lt"/>
              </a:rPr>
              <a:t>False negatives are common in occlusion-heavy or low-contrast scenes, where pose estimation or temporal dynamics detection might fail.</a:t>
            </a:r>
          </a:p>
        </p:txBody>
      </p:sp>
      <p:grpSp>
        <p:nvGrpSpPr>
          <p:cNvPr id="21" name="Group 21"/>
          <p:cNvGrpSpPr/>
          <p:nvPr/>
        </p:nvGrpSpPr>
        <p:grpSpPr>
          <a:xfrm>
            <a:off x="15613637" y="-2856470"/>
            <a:ext cx="3284469" cy="328446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42</a:t>
            </a:r>
            <a:endParaRPr lang="en-US" sz="3199" b="1">
              <a:solidFill>
                <a:srgbClr val="000000"/>
              </a:solidFill>
              <a:latin typeface="Solway Bold"/>
              <a:ea typeface="Solway Bold"/>
              <a:cs typeface="Solway Bold"/>
              <a:sym typeface="Solway Bold"/>
            </a:endParaRPr>
          </a:p>
        </p:txBody>
      </p:sp>
      <p:sp>
        <p:nvSpPr>
          <p:cNvPr id="9" name="TextBox 15">
            <a:extLst>
              <a:ext uri="{FF2B5EF4-FFF2-40B4-BE49-F238E27FC236}">
                <a16:creationId xmlns:a16="http://schemas.microsoft.com/office/drawing/2014/main" id="{75F2B5EB-E161-73BC-ADF6-333FD3F05DF3}"/>
              </a:ext>
            </a:extLst>
          </p:cNvPr>
          <p:cNvSpPr txBox="1"/>
          <p:nvPr/>
        </p:nvSpPr>
        <p:spPr>
          <a:xfrm>
            <a:off x="962238" y="2923514"/>
            <a:ext cx="14658410" cy="954107"/>
          </a:xfrm>
          <a:prstGeom prst="rect">
            <a:avLst/>
          </a:prstGeom>
        </p:spPr>
        <p:txBody>
          <a:bodyPr wrap="square" lIns="0" tIns="0" rIns="0" bIns="0" rtlCol="0" anchor="t">
            <a:spAutoFit/>
          </a:bodyPr>
          <a:lstStyle/>
          <a:p>
            <a:r>
              <a:rPr lang="en-US" sz="3200" b="1" i="1">
                <a:latin typeface="Solway"/>
                <a:ea typeface="+mn-lt"/>
                <a:cs typeface="+mn-lt"/>
                <a:sym typeface="Lilita One"/>
              </a:rPr>
              <a:t>Insights and Comments on the Paper - Weakness</a:t>
            </a:r>
            <a:endParaRPr lang="en-US" sz="3200" b="1" i="1">
              <a:latin typeface="Solway"/>
              <a:ea typeface="+mn-lt"/>
              <a:cs typeface="+mn-lt"/>
            </a:endParaRPr>
          </a:p>
          <a:p>
            <a:pPr>
              <a:lnSpc>
                <a:spcPts val="3599"/>
              </a:lnSpc>
            </a:pPr>
            <a:endParaRPr lang="en-US" sz="3200">
              <a:solidFill>
                <a:srgbClr val="242622"/>
              </a:solidFill>
              <a:latin typeface="Solway"/>
              <a:ea typeface="Lilita One"/>
              <a:cs typeface="Lilita One"/>
            </a:endParaRPr>
          </a:p>
        </p:txBody>
      </p:sp>
      <p:sp>
        <p:nvSpPr>
          <p:cNvPr id="14" name="TextBox 20">
            <a:extLst>
              <a:ext uri="{FF2B5EF4-FFF2-40B4-BE49-F238E27FC236}">
                <a16:creationId xmlns:a16="http://schemas.microsoft.com/office/drawing/2014/main" id="{B2ACCAF3-0B10-15C0-2F18-5A003E7A9822}"/>
              </a:ext>
            </a:extLst>
          </p:cNvPr>
          <p:cNvSpPr txBox="1"/>
          <p:nvPr/>
        </p:nvSpPr>
        <p:spPr>
          <a:xfrm>
            <a:off x="959719" y="883376"/>
            <a:ext cx="15726322" cy="938077"/>
          </a:xfrm>
          <a:prstGeom prst="rect">
            <a:avLst/>
          </a:prstGeom>
        </p:spPr>
        <p:txBody>
          <a:bodyPr wrap="square" lIns="0" tIns="0" rIns="0" bIns="0" rtlCol="0" anchor="t">
            <a:spAutoFit/>
          </a:bodyPr>
          <a:lstStyle/>
          <a:p>
            <a:pPr>
              <a:lnSpc>
                <a:spcPts val="3599"/>
              </a:lnSpc>
            </a:pPr>
            <a:r>
              <a:rPr lang="en-US" sz="3950" b="1">
                <a:solidFill>
                  <a:srgbClr val="242622"/>
                </a:solidFill>
                <a:latin typeface="Lilita One"/>
                <a:ea typeface="+mn-lt"/>
                <a:cs typeface="+mn-lt"/>
                <a:sym typeface="Lilita One"/>
              </a:rPr>
              <a:t>3.6/ Human skeletons and change detection for efficient violence detection in surveillance videos</a:t>
            </a:r>
            <a:endParaRPr lang="en-US" sz="3950" b="1">
              <a:solidFill>
                <a:srgbClr val="242622"/>
              </a:solidFill>
              <a:latin typeface="Lilita One"/>
            </a:endParaRPr>
          </a:p>
        </p:txBody>
      </p:sp>
    </p:spTree>
    <p:extLst>
      <p:ext uri="{BB962C8B-B14F-4D97-AF65-F5344CB8AC3E}">
        <p14:creationId xmlns:p14="http://schemas.microsoft.com/office/powerpoint/2010/main" val="4034082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3534963">
            <a:off x="175130" y="242330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3" name="Freeform 3"/>
          <p:cNvSpPr/>
          <p:nvPr/>
        </p:nvSpPr>
        <p:spPr>
          <a:xfrm rot="-7266873">
            <a:off x="13465693" y="5208208"/>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4" name="Freeform 4"/>
          <p:cNvSpPr/>
          <p:nvPr/>
        </p:nvSpPr>
        <p:spPr>
          <a:xfrm>
            <a:off x="15336007" y="6773200"/>
            <a:ext cx="2747152" cy="3513800"/>
          </a:xfrm>
          <a:custGeom>
            <a:avLst/>
            <a:gdLst/>
            <a:ahLst/>
            <a:cxnLst/>
            <a:rect l="l" t="t" r="r" b="b"/>
            <a:pathLst>
              <a:path w="2747152" h="3513800">
                <a:moveTo>
                  <a:pt x="0" y="0"/>
                </a:moveTo>
                <a:lnTo>
                  <a:pt x="2747153" y="0"/>
                </a:lnTo>
                <a:lnTo>
                  <a:pt x="2747153" y="3513800"/>
                </a:lnTo>
                <a:lnTo>
                  <a:pt x="0" y="3513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grpSp>
        <p:nvGrpSpPr>
          <p:cNvPr id="5" name="Group 5"/>
          <p:cNvGrpSpPr/>
          <p:nvPr/>
        </p:nvGrpSpPr>
        <p:grpSpPr>
          <a:xfrm>
            <a:off x="17259300" y="1593856"/>
            <a:ext cx="1647720" cy="164772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249004" y="2183714"/>
            <a:ext cx="13980884" cy="4913974"/>
          </a:xfrm>
          <a:prstGeom prst="rect">
            <a:avLst/>
          </a:prstGeom>
        </p:spPr>
        <p:txBody>
          <a:bodyPr lIns="0" tIns="0" rIns="0" bIns="0" rtlCol="0" anchor="t">
            <a:spAutoFit/>
          </a:bodyPr>
          <a:lstStyle/>
          <a:p>
            <a:pPr algn="just">
              <a:lnSpc>
                <a:spcPts val="3264"/>
              </a:lnSpc>
            </a:pPr>
            <a:r>
              <a:rPr lang="en-US" sz="2400" b="1">
                <a:solidFill>
                  <a:srgbClr val="242622"/>
                </a:solidFill>
                <a:latin typeface="Solway Bold"/>
                <a:ea typeface="Solway Bold"/>
                <a:cs typeface="Solway Bold"/>
                <a:sym typeface="Solway Bold"/>
              </a:rPr>
              <a:t>Data Availability</a:t>
            </a:r>
            <a:r>
              <a:rPr lang="en-US" sz="2400">
                <a:solidFill>
                  <a:srgbClr val="242622"/>
                </a:solidFill>
                <a:latin typeface="Solway"/>
                <a:ea typeface="Solway"/>
                <a:cs typeface="Solway"/>
                <a:sym typeface="Solway"/>
              </a:rPr>
              <a:t>: Acquiring diverse datasets of violent and non-violent acts in various settings (indoors, outdoors, crowd density, lighting conditions).</a:t>
            </a:r>
          </a:p>
          <a:p>
            <a:pPr algn="just">
              <a:lnSpc>
                <a:spcPts val="3264"/>
              </a:lnSpc>
            </a:pPr>
            <a:r>
              <a:rPr lang="en-US" sz="2400" b="1">
                <a:solidFill>
                  <a:srgbClr val="242622"/>
                </a:solidFill>
                <a:latin typeface="Solway Bold"/>
                <a:ea typeface="Solway Bold"/>
                <a:cs typeface="Solway Bold"/>
                <a:sym typeface="Solway Bold"/>
              </a:rPr>
              <a:t>Some challenges in dataset such as</a:t>
            </a:r>
            <a:r>
              <a:rPr lang="en-US" sz="2400">
                <a:solidFill>
                  <a:srgbClr val="242622"/>
                </a:solidFill>
                <a:latin typeface="Solway"/>
                <a:ea typeface="Solway"/>
                <a:cs typeface="Solway"/>
                <a:sym typeface="Solway"/>
              </a:rPr>
              <a:t>:</a:t>
            </a:r>
          </a:p>
          <a:p>
            <a:pPr marL="518162" lvl="1" indent="-259081" algn="just">
              <a:lnSpc>
                <a:spcPts val="3264"/>
              </a:lnSpc>
              <a:buFont typeface="Arial"/>
              <a:buChar char="•"/>
            </a:pPr>
            <a:r>
              <a:rPr lang="en-US" sz="2400">
                <a:solidFill>
                  <a:srgbClr val="242622"/>
                </a:solidFill>
                <a:latin typeface="Solway"/>
                <a:ea typeface="Solway"/>
                <a:cs typeface="Solway"/>
                <a:sym typeface="Solway"/>
              </a:rPr>
              <a:t>    Only part of the person appears in the picture</a:t>
            </a:r>
          </a:p>
          <a:p>
            <a:pPr marL="518162" lvl="1" indent="-259081" algn="just">
              <a:lnSpc>
                <a:spcPts val="3264"/>
              </a:lnSpc>
              <a:buFont typeface="Arial"/>
              <a:buChar char="•"/>
            </a:pPr>
            <a:r>
              <a:rPr lang="en-US" sz="2400">
                <a:solidFill>
                  <a:srgbClr val="242622"/>
                </a:solidFill>
                <a:latin typeface="Solway"/>
                <a:ea typeface="Solway"/>
                <a:cs typeface="Solway"/>
                <a:sym typeface="Solway"/>
              </a:rPr>
              <a:t>    Crowds and chaos</a:t>
            </a:r>
          </a:p>
          <a:p>
            <a:pPr marL="518162" lvl="1" indent="-259081" algn="just">
              <a:lnSpc>
                <a:spcPts val="3264"/>
              </a:lnSpc>
              <a:buFont typeface="Arial"/>
              <a:buChar char="•"/>
            </a:pPr>
            <a:r>
              <a:rPr lang="en-US" sz="2400">
                <a:solidFill>
                  <a:srgbClr val="242622"/>
                </a:solidFill>
                <a:latin typeface="Solway"/>
                <a:ea typeface="Solway"/>
                <a:cs typeface="Solway"/>
                <a:sym typeface="Solway"/>
              </a:rPr>
              <a:t>    Transient Action</a:t>
            </a:r>
          </a:p>
          <a:p>
            <a:pPr marL="518162" lvl="1" indent="-259081" algn="just">
              <a:lnSpc>
                <a:spcPts val="3264"/>
              </a:lnSpc>
              <a:buFont typeface="Arial"/>
              <a:buChar char="•"/>
            </a:pPr>
            <a:r>
              <a:rPr lang="en-US" sz="2400">
                <a:solidFill>
                  <a:srgbClr val="242622"/>
                </a:solidFill>
                <a:latin typeface="Solway"/>
                <a:ea typeface="Solway"/>
                <a:cs typeface="Solway"/>
                <a:sym typeface="Solway"/>
              </a:rPr>
              <a:t>     Low resolution</a:t>
            </a:r>
          </a:p>
          <a:p>
            <a:pPr marL="518162" lvl="1" indent="-259081" algn="just">
              <a:lnSpc>
                <a:spcPts val="3264"/>
              </a:lnSpc>
              <a:buFont typeface="Arial"/>
              <a:buChar char="•"/>
            </a:pPr>
            <a:r>
              <a:rPr lang="en-US" sz="2400">
                <a:solidFill>
                  <a:srgbClr val="242622"/>
                </a:solidFill>
                <a:latin typeface="Solway"/>
                <a:ea typeface="Solway"/>
                <a:cs typeface="Solway"/>
                <a:sym typeface="Solway"/>
              </a:rPr>
              <a:t>Real-time Processing: Ensuring low latency without compromising accuracy.</a:t>
            </a:r>
          </a:p>
          <a:p>
            <a:pPr marL="518162" lvl="1" indent="-259081" algn="just">
              <a:lnSpc>
                <a:spcPts val="3264"/>
              </a:lnSpc>
              <a:buFont typeface="Arial"/>
              <a:buChar char="•"/>
            </a:pPr>
            <a:r>
              <a:rPr lang="en-US" sz="2400">
                <a:solidFill>
                  <a:srgbClr val="242622"/>
                </a:solidFill>
                <a:latin typeface="Solway"/>
                <a:ea typeface="Solway"/>
                <a:cs typeface="Solway"/>
                <a:sym typeface="Solway"/>
              </a:rPr>
              <a:t>False Positives: Minimizing the number of false alerts triggered by non-violent actions.</a:t>
            </a:r>
          </a:p>
          <a:p>
            <a:pPr marL="518162" lvl="1" indent="-259081" algn="just">
              <a:lnSpc>
                <a:spcPts val="3264"/>
              </a:lnSpc>
              <a:buFont typeface="Arial"/>
              <a:buChar char="•"/>
            </a:pPr>
            <a:r>
              <a:rPr lang="en-US" sz="2400">
                <a:solidFill>
                  <a:srgbClr val="242622"/>
                </a:solidFill>
                <a:latin typeface="Solway"/>
                <a:ea typeface="Solway"/>
                <a:cs typeface="Solway"/>
                <a:sym typeface="Solway"/>
              </a:rPr>
              <a:t>Computational Resources: Training complex models for Video and transformers requires substantial computational power.</a:t>
            </a:r>
          </a:p>
          <a:p>
            <a:pPr algn="just">
              <a:lnSpc>
                <a:spcPts val="3264"/>
              </a:lnSpc>
            </a:pPr>
            <a:endParaRPr lang="en-US" sz="2400">
              <a:solidFill>
                <a:srgbClr val="242622"/>
              </a:solidFill>
              <a:latin typeface="Solway"/>
              <a:ea typeface="Solway"/>
              <a:cs typeface="Solway"/>
              <a:sym typeface="Solway"/>
            </a:endParaRPr>
          </a:p>
        </p:txBody>
      </p:sp>
      <p:sp>
        <p:nvSpPr>
          <p:cNvPr id="9" name="Freeform 9"/>
          <p:cNvSpPr/>
          <p:nvPr/>
        </p:nvSpPr>
        <p:spPr>
          <a:xfrm>
            <a:off x="1562619" y="2149824"/>
            <a:ext cx="535784" cy="535784"/>
          </a:xfrm>
          <a:custGeom>
            <a:avLst/>
            <a:gdLst/>
            <a:ahLst/>
            <a:cxnLst/>
            <a:rect l="l" t="t" r="r" b="b"/>
            <a:pathLst>
              <a:path w="535784" h="535784">
                <a:moveTo>
                  <a:pt x="0" y="0"/>
                </a:moveTo>
                <a:lnTo>
                  <a:pt x="535784" y="0"/>
                </a:lnTo>
                <a:lnTo>
                  <a:pt x="535784" y="535784"/>
                </a:lnTo>
                <a:lnTo>
                  <a:pt x="0" y="5357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TW"/>
          </a:p>
        </p:txBody>
      </p:sp>
      <p:sp>
        <p:nvSpPr>
          <p:cNvPr id="10" name="TextBox 10"/>
          <p:cNvSpPr txBox="1"/>
          <p:nvPr/>
        </p:nvSpPr>
        <p:spPr>
          <a:xfrm>
            <a:off x="1004962" y="1138238"/>
            <a:ext cx="10086411" cy="495282"/>
          </a:xfrm>
          <a:prstGeom prst="rect">
            <a:avLst/>
          </a:prstGeom>
        </p:spPr>
        <p:txBody>
          <a:bodyPr lIns="0" tIns="0" rIns="0" bIns="0" rtlCol="0" anchor="t">
            <a:spAutoFit/>
          </a:bodyPr>
          <a:lstStyle/>
          <a:p>
            <a:pPr algn="l">
              <a:lnSpc>
                <a:spcPts val="3599"/>
              </a:lnSpc>
            </a:pPr>
            <a:r>
              <a:rPr lang="en-US" sz="3999">
                <a:solidFill>
                  <a:srgbClr val="242622"/>
                </a:solidFill>
                <a:latin typeface="Lilita One"/>
                <a:ea typeface="Lilita One"/>
                <a:cs typeface="Lilita One"/>
                <a:sym typeface="Lilita One"/>
              </a:rPr>
              <a:t>4/ Challenges </a:t>
            </a:r>
          </a:p>
        </p:txBody>
      </p:sp>
      <p:sp>
        <p:nvSpPr>
          <p:cNvPr id="11" name="Freeform 11"/>
          <p:cNvSpPr/>
          <p:nvPr/>
        </p:nvSpPr>
        <p:spPr>
          <a:xfrm>
            <a:off x="1562619" y="2973684"/>
            <a:ext cx="535784" cy="535784"/>
          </a:xfrm>
          <a:custGeom>
            <a:avLst/>
            <a:gdLst/>
            <a:ahLst/>
            <a:cxnLst/>
            <a:rect l="l" t="t" r="r" b="b"/>
            <a:pathLst>
              <a:path w="535784" h="535784">
                <a:moveTo>
                  <a:pt x="0" y="0"/>
                </a:moveTo>
                <a:lnTo>
                  <a:pt x="535784" y="0"/>
                </a:lnTo>
                <a:lnTo>
                  <a:pt x="535784" y="535784"/>
                </a:lnTo>
                <a:lnTo>
                  <a:pt x="0" y="5357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TW"/>
          </a:p>
        </p:txBody>
      </p:sp>
      <p:sp>
        <p:nvSpPr>
          <p:cNvPr id="12" name="TextBox 12"/>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43</a:t>
            </a:r>
            <a:endParaRPr lang="en-US" sz="3199" b="1">
              <a:solidFill>
                <a:srgbClr val="000000"/>
              </a:solidFill>
              <a:latin typeface="Solway Bold"/>
              <a:ea typeface="Solway Bold"/>
              <a:cs typeface="Solway Bold"/>
              <a:sym typeface="Solway Bold"/>
            </a:endParaRPr>
          </a:p>
        </p:txBody>
      </p:sp>
    </p:spTree>
    <p:extLst>
      <p:ext uri="{BB962C8B-B14F-4D97-AF65-F5344CB8AC3E}">
        <p14:creationId xmlns:p14="http://schemas.microsoft.com/office/powerpoint/2010/main" val="4249140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a:off x="532808" y="7003978"/>
            <a:ext cx="2204997" cy="2756247"/>
          </a:xfrm>
          <a:custGeom>
            <a:avLst/>
            <a:gdLst/>
            <a:ahLst/>
            <a:cxnLst/>
            <a:rect l="l" t="t" r="r" b="b"/>
            <a:pathLst>
              <a:path w="2204997" h="2756247">
                <a:moveTo>
                  <a:pt x="0" y="0"/>
                </a:moveTo>
                <a:lnTo>
                  <a:pt x="2204997" y="0"/>
                </a:lnTo>
                <a:lnTo>
                  <a:pt x="2204997" y="2756247"/>
                </a:lnTo>
                <a:lnTo>
                  <a:pt x="0" y="2756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nvGrpSpPr>
          <p:cNvPr id="3" name="Group 3"/>
          <p:cNvGrpSpPr/>
          <p:nvPr/>
        </p:nvGrpSpPr>
        <p:grpSpPr>
          <a:xfrm>
            <a:off x="1627791" y="7711288"/>
            <a:ext cx="4377062" cy="1692315"/>
            <a:chOff x="0" y="-38100"/>
            <a:chExt cx="3282656" cy="1269182"/>
          </a:xfrm>
        </p:grpSpPr>
        <p:sp>
          <p:nvSpPr>
            <p:cNvPr id="4" name="Freeform 4"/>
            <p:cNvSpPr/>
            <p:nvPr/>
          </p:nvSpPr>
          <p:spPr>
            <a:xfrm>
              <a:off x="0" y="0"/>
              <a:ext cx="3282656" cy="1231082"/>
            </a:xfrm>
            <a:custGeom>
              <a:avLst/>
              <a:gdLst/>
              <a:ahLst/>
              <a:cxnLst/>
              <a:rect l="l" t="t" r="r" b="b"/>
              <a:pathLst>
                <a:path w="3282656" h="1231082">
                  <a:moveTo>
                    <a:pt x="159187" y="0"/>
                  </a:moveTo>
                  <a:lnTo>
                    <a:pt x="3123469" y="0"/>
                  </a:lnTo>
                  <a:cubicBezTo>
                    <a:pt x="3165688" y="0"/>
                    <a:pt x="3206178" y="16771"/>
                    <a:pt x="3236031" y="46625"/>
                  </a:cubicBezTo>
                  <a:cubicBezTo>
                    <a:pt x="3265885" y="76478"/>
                    <a:pt x="3282656" y="116968"/>
                    <a:pt x="3282656" y="159187"/>
                  </a:cubicBezTo>
                  <a:lnTo>
                    <a:pt x="3282656" y="1071895"/>
                  </a:lnTo>
                  <a:cubicBezTo>
                    <a:pt x="3282656" y="1159812"/>
                    <a:pt x="3211386" y="1231082"/>
                    <a:pt x="3123469" y="1231082"/>
                  </a:cubicBezTo>
                  <a:lnTo>
                    <a:pt x="159187" y="1231082"/>
                  </a:lnTo>
                  <a:cubicBezTo>
                    <a:pt x="71271" y="1231082"/>
                    <a:pt x="0" y="1159812"/>
                    <a:pt x="0" y="1071895"/>
                  </a:cubicBezTo>
                  <a:lnTo>
                    <a:pt x="0" y="159187"/>
                  </a:lnTo>
                  <a:cubicBezTo>
                    <a:pt x="0" y="71271"/>
                    <a:pt x="71271" y="0"/>
                    <a:pt x="159187" y="0"/>
                  </a:cubicBezTo>
                  <a:close/>
                </a:path>
              </a:pathLst>
            </a:custGeom>
            <a:solidFill>
              <a:srgbClr val="FFFFFF"/>
            </a:solidFill>
          </p:spPr>
          <p:txBody>
            <a:bodyPr/>
            <a:lstStyle/>
            <a:p>
              <a:endParaRPr lang="en-TW"/>
            </a:p>
          </p:txBody>
        </p:sp>
        <p:sp>
          <p:nvSpPr>
            <p:cNvPr id="5" name="TextBox 5"/>
            <p:cNvSpPr txBox="1"/>
            <p:nvPr/>
          </p:nvSpPr>
          <p:spPr>
            <a:xfrm>
              <a:off x="0" y="-38100"/>
              <a:ext cx="3282656" cy="1269182"/>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949541" y="7995231"/>
            <a:ext cx="1576528" cy="1175230"/>
          </a:xfrm>
          <a:custGeom>
            <a:avLst/>
            <a:gdLst/>
            <a:ahLst/>
            <a:cxnLst/>
            <a:rect l="l" t="t" r="r" b="b"/>
            <a:pathLst>
              <a:path w="1576528" h="1175230">
                <a:moveTo>
                  <a:pt x="0" y="0"/>
                </a:moveTo>
                <a:lnTo>
                  <a:pt x="1576528" y="0"/>
                </a:lnTo>
                <a:lnTo>
                  <a:pt x="1576528" y="1175230"/>
                </a:lnTo>
                <a:lnTo>
                  <a:pt x="0" y="11752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
        <p:nvSpPr>
          <p:cNvPr id="7" name="TextBox 7"/>
          <p:cNvSpPr txBox="1"/>
          <p:nvPr/>
        </p:nvSpPr>
        <p:spPr>
          <a:xfrm>
            <a:off x="1321270" y="876825"/>
            <a:ext cx="5793602" cy="495282"/>
          </a:xfrm>
          <a:prstGeom prst="rect">
            <a:avLst/>
          </a:prstGeom>
        </p:spPr>
        <p:txBody>
          <a:bodyPr lIns="0" tIns="0" rIns="0" bIns="0" rtlCol="0" anchor="t">
            <a:spAutoFit/>
          </a:bodyPr>
          <a:lstStyle/>
          <a:p>
            <a:pPr algn="l">
              <a:lnSpc>
                <a:spcPts val="3599"/>
              </a:lnSpc>
            </a:pPr>
            <a:r>
              <a:rPr lang="en-US" sz="3999">
                <a:solidFill>
                  <a:srgbClr val="242622"/>
                </a:solidFill>
                <a:latin typeface="Lilita One"/>
                <a:ea typeface="Lilita One"/>
                <a:cs typeface="Lilita One"/>
                <a:sym typeface="Lilita One"/>
              </a:rPr>
              <a:t>5/ Conclusion</a:t>
            </a:r>
          </a:p>
        </p:txBody>
      </p:sp>
      <p:sp>
        <p:nvSpPr>
          <p:cNvPr id="8" name="Freeform 8"/>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TW"/>
          </a:p>
        </p:txBody>
      </p:sp>
      <p:sp>
        <p:nvSpPr>
          <p:cNvPr id="9" name="Freeform 9"/>
          <p:cNvSpPr/>
          <p:nvPr/>
        </p:nvSpPr>
        <p:spPr>
          <a:xfrm rot="6978462">
            <a:off x="15888011" y="-1649362"/>
            <a:ext cx="1815013" cy="4842824"/>
          </a:xfrm>
          <a:custGeom>
            <a:avLst/>
            <a:gdLst/>
            <a:ahLst/>
            <a:cxnLst/>
            <a:rect l="l" t="t" r="r" b="b"/>
            <a:pathLst>
              <a:path w="1815013" h="4842824">
                <a:moveTo>
                  <a:pt x="0" y="0"/>
                </a:moveTo>
                <a:lnTo>
                  <a:pt x="1815013" y="0"/>
                </a:lnTo>
                <a:lnTo>
                  <a:pt x="1815013" y="4842823"/>
                </a:lnTo>
                <a:lnTo>
                  <a:pt x="0" y="48428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TW"/>
          </a:p>
        </p:txBody>
      </p:sp>
      <p:grpSp>
        <p:nvGrpSpPr>
          <p:cNvPr id="10" name="Group 10"/>
          <p:cNvGrpSpPr/>
          <p:nvPr/>
        </p:nvGrpSpPr>
        <p:grpSpPr>
          <a:xfrm>
            <a:off x="16795517" y="308267"/>
            <a:ext cx="927565" cy="92756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sym typeface="Solway Bold"/>
              </a:rPr>
              <a:t>44</a:t>
            </a:r>
            <a:endParaRPr lang="en-US" sz="3199" b="1">
              <a:solidFill>
                <a:srgbClr val="000000"/>
              </a:solidFill>
              <a:latin typeface="Solway Bold"/>
              <a:ea typeface="Solway Bold"/>
              <a:cs typeface="Solway Bold"/>
              <a:sym typeface="Solway Bold"/>
            </a:endParaRPr>
          </a:p>
        </p:txBody>
      </p:sp>
      <p:graphicFrame>
        <p:nvGraphicFramePr>
          <p:cNvPr id="15" name="Table 14">
            <a:extLst>
              <a:ext uri="{FF2B5EF4-FFF2-40B4-BE49-F238E27FC236}">
                <a16:creationId xmlns:a16="http://schemas.microsoft.com/office/drawing/2014/main" id="{BC627011-4718-E53C-F613-335E9EF24CA2}"/>
              </a:ext>
            </a:extLst>
          </p:cNvPr>
          <p:cNvGraphicFramePr>
            <a:graphicFrameLocks noGrp="1"/>
          </p:cNvGraphicFramePr>
          <p:nvPr>
            <p:extLst>
              <p:ext uri="{D42A27DB-BD31-4B8C-83A1-F6EECF244321}">
                <p14:modId xmlns:p14="http://schemas.microsoft.com/office/powerpoint/2010/main" val="2057273806"/>
              </p:ext>
            </p:extLst>
          </p:nvPr>
        </p:nvGraphicFramePr>
        <p:xfrm>
          <a:off x="1301518" y="2327715"/>
          <a:ext cx="15253359" cy="5635028"/>
        </p:xfrm>
        <a:graphic>
          <a:graphicData uri="http://schemas.openxmlformats.org/drawingml/2006/table">
            <a:tbl>
              <a:tblPr firstRow="1" bandRow="1">
                <a:tableStyleId>{5C22544A-7EE6-4342-B048-85BDC9FD1C3A}</a:tableStyleId>
              </a:tblPr>
              <a:tblGrid>
                <a:gridCol w="5084453">
                  <a:extLst>
                    <a:ext uri="{9D8B030D-6E8A-4147-A177-3AD203B41FA5}">
                      <a16:colId xmlns:a16="http://schemas.microsoft.com/office/drawing/2014/main" val="1215188104"/>
                    </a:ext>
                  </a:extLst>
                </a:gridCol>
                <a:gridCol w="5084453">
                  <a:extLst>
                    <a:ext uri="{9D8B030D-6E8A-4147-A177-3AD203B41FA5}">
                      <a16:colId xmlns:a16="http://schemas.microsoft.com/office/drawing/2014/main" val="2684047889"/>
                    </a:ext>
                  </a:extLst>
                </a:gridCol>
                <a:gridCol w="5084453">
                  <a:extLst>
                    <a:ext uri="{9D8B030D-6E8A-4147-A177-3AD203B41FA5}">
                      <a16:colId xmlns:a16="http://schemas.microsoft.com/office/drawing/2014/main" val="4172188798"/>
                    </a:ext>
                  </a:extLst>
                </a:gridCol>
              </a:tblGrid>
              <a:tr h="1408757">
                <a:tc>
                  <a:txBody>
                    <a:bodyPr/>
                    <a:lstStyle/>
                    <a:p>
                      <a:pPr algn="ctr"/>
                      <a:r>
                        <a:rPr lang="en-US" sz="2800" b="1">
                          <a:latin typeface="Solway"/>
                        </a:rPr>
                        <a:t>Model</a:t>
                      </a:r>
                    </a:p>
                  </a:txBody>
                  <a:tcPr anchor="ctr"/>
                </a:tc>
                <a:tc>
                  <a:txBody>
                    <a:bodyPr/>
                    <a:lstStyle/>
                    <a:p>
                      <a:pPr algn="ctr"/>
                      <a:r>
                        <a:rPr lang="en-US" sz="2800" b="1">
                          <a:latin typeface="Solway"/>
                        </a:rPr>
                        <a:t>Test accuracy</a:t>
                      </a:r>
                      <a:endParaRPr lang="en-US"/>
                    </a:p>
                  </a:txBody>
                  <a:tcPr anchor="ctr"/>
                </a:tc>
                <a:tc>
                  <a:txBody>
                    <a:bodyPr/>
                    <a:lstStyle/>
                    <a:p>
                      <a:pPr lvl="0" algn="ctr">
                        <a:buNone/>
                      </a:pPr>
                      <a:r>
                        <a:rPr lang="en-US" sz="2800" b="1">
                          <a:latin typeface="Solway"/>
                        </a:rPr>
                        <a:t># Params</a:t>
                      </a:r>
                      <a:endParaRPr lang="en-US"/>
                    </a:p>
                  </a:txBody>
                  <a:tcPr anchor="ctr"/>
                </a:tc>
                <a:extLst>
                  <a:ext uri="{0D108BD9-81ED-4DB2-BD59-A6C34878D82A}">
                    <a16:rowId xmlns:a16="http://schemas.microsoft.com/office/drawing/2014/main" val="2889348468"/>
                  </a:ext>
                </a:extLst>
              </a:tr>
              <a:tr h="1408757">
                <a:tc>
                  <a:txBody>
                    <a:bodyPr/>
                    <a:lstStyle/>
                    <a:p>
                      <a:pPr lvl="0" algn="ctr">
                        <a:buNone/>
                      </a:pPr>
                      <a:r>
                        <a:rPr lang="en-US" sz="2800">
                          <a:latin typeface="Solway"/>
                        </a:rPr>
                        <a:t>CNN-LSTM</a:t>
                      </a:r>
                    </a:p>
                  </a:txBody>
                  <a:tcPr anchor="ctr"/>
                </a:tc>
                <a:tc>
                  <a:txBody>
                    <a:bodyPr/>
                    <a:lstStyle/>
                    <a:p>
                      <a:pPr algn="ctr"/>
                      <a:r>
                        <a:rPr lang="en-US" sz="2800">
                          <a:latin typeface="Solway"/>
                        </a:rPr>
                        <a:t>69.4 %</a:t>
                      </a:r>
                    </a:p>
                  </a:txBody>
                  <a:tcPr anchor="ctr"/>
                </a:tc>
                <a:tc>
                  <a:txBody>
                    <a:bodyPr/>
                    <a:lstStyle/>
                    <a:p>
                      <a:pPr lvl="0" algn="ctr">
                        <a:buNone/>
                      </a:pPr>
                      <a:r>
                        <a:rPr lang="en-US" sz="2800">
                          <a:latin typeface="Solway"/>
                        </a:rPr>
                        <a:t>34.2 M</a:t>
                      </a:r>
                    </a:p>
                  </a:txBody>
                  <a:tcPr anchor="ctr"/>
                </a:tc>
                <a:extLst>
                  <a:ext uri="{0D108BD9-81ED-4DB2-BD59-A6C34878D82A}">
                    <a16:rowId xmlns:a16="http://schemas.microsoft.com/office/drawing/2014/main" val="4029450397"/>
                  </a:ext>
                </a:extLst>
              </a:tr>
              <a:tr h="1408757">
                <a:tc>
                  <a:txBody>
                    <a:bodyPr/>
                    <a:lstStyle/>
                    <a:p>
                      <a:pPr lvl="0" algn="ctr">
                        <a:buNone/>
                      </a:pPr>
                      <a:r>
                        <a:rPr lang="en-US" sz="2800" err="1">
                          <a:latin typeface="Solway"/>
                        </a:rPr>
                        <a:t>ViViT</a:t>
                      </a:r>
                    </a:p>
                  </a:txBody>
                  <a:tcPr anchor="ctr"/>
                </a:tc>
                <a:tc>
                  <a:txBody>
                    <a:bodyPr/>
                    <a:lstStyle/>
                    <a:p>
                      <a:pPr lvl="0" algn="ctr">
                        <a:lnSpc>
                          <a:spcPct val="100000"/>
                        </a:lnSpc>
                        <a:spcBef>
                          <a:spcPts val="0"/>
                        </a:spcBef>
                        <a:spcAft>
                          <a:spcPts val="0"/>
                        </a:spcAft>
                        <a:buNone/>
                      </a:pPr>
                      <a:r>
                        <a:rPr lang="en-US" sz="2800" b="0" i="0" u="none" strike="noStrike" noProof="0">
                          <a:solidFill>
                            <a:srgbClr val="000000"/>
                          </a:solidFill>
                          <a:latin typeface="Solway"/>
                        </a:rPr>
                        <a:t>84.75 %</a:t>
                      </a:r>
                    </a:p>
                  </a:txBody>
                  <a:tcPr anchor="ctr"/>
                </a:tc>
                <a:tc>
                  <a:txBody>
                    <a:bodyPr/>
                    <a:lstStyle/>
                    <a:p>
                      <a:pPr lvl="0" algn="ctr">
                        <a:buNone/>
                      </a:pPr>
                      <a:r>
                        <a:rPr lang="en-US" sz="2800">
                          <a:latin typeface="Solway"/>
                        </a:rPr>
                        <a:t>86.5 M</a:t>
                      </a:r>
                    </a:p>
                  </a:txBody>
                  <a:tcPr anchor="ctr"/>
                </a:tc>
                <a:extLst>
                  <a:ext uri="{0D108BD9-81ED-4DB2-BD59-A6C34878D82A}">
                    <a16:rowId xmlns:a16="http://schemas.microsoft.com/office/drawing/2014/main" val="866449466"/>
                  </a:ext>
                </a:extLst>
              </a:tr>
              <a:tr h="1408757">
                <a:tc>
                  <a:txBody>
                    <a:bodyPr/>
                    <a:lstStyle/>
                    <a:p>
                      <a:pPr lvl="0" algn="ctr">
                        <a:buNone/>
                      </a:pPr>
                      <a:r>
                        <a:rPr lang="en-US" sz="2800">
                          <a:latin typeface="Solway"/>
                        </a:rPr>
                        <a:t>Human Skeleton and change detection</a:t>
                      </a:r>
                      <a:endParaRPr lang="en-US"/>
                    </a:p>
                  </a:txBody>
                  <a:tcPr anchor="ctr"/>
                </a:tc>
                <a:tc>
                  <a:txBody>
                    <a:bodyPr/>
                    <a:lstStyle/>
                    <a:p>
                      <a:pPr lvl="0" algn="ctr">
                        <a:buNone/>
                      </a:pPr>
                      <a:r>
                        <a:rPr lang="en-US" sz="2800">
                          <a:latin typeface="Solway"/>
                        </a:rPr>
                        <a:t>90.25% </a:t>
                      </a:r>
                      <a:br>
                        <a:rPr lang="en-US" sz="2800">
                          <a:latin typeface="Solway"/>
                        </a:rPr>
                      </a:br>
                      <a:r>
                        <a:rPr lang="en-US" sz="2800">
                          <a:latin typeface="Solway"/>
                        </a:rPr>
                        <a:t>(87.75% our experiments)</a:t>
                      </a:r>
                      <a:endParaRPr lang="en-US"/>
                    </a:p>
                  </a:txBody>
                  <a:tcPr anchor="ctr"/>
                </a:tc>
                <a:tc>
                  <a:txBody>
                    <a:bodyPr/>
                    <a:lstStyle/>
                    <a:p>
                      <a:pPr lvl="0" algn="ctr">
                        <a:buNone/>
                      </a:pPr>
                      <a:r>
                        <a:rPr lang="en-US" sz="2800">
                          <a:latin typeface="Solway"/>
                        </a:rPr>
                        <a:t>62 583</a:t>
                      </a:r>
                    </a:p>
                  </a:txBody>
                  <a:tcPr anchor="ctr"/>
                </a:tc>
                <a:extLst>
                  <a:ext uri="{0D108BD9-81ED-4DB2-BD59-A6C34878D82A}">
                    <a16:rowId xmlns:a16="http://schemas.microsoft.com/office/drawing/2014/main" val="216498762"/>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7" name="TextBox 7"/>
          <p:cNvSpPr txBox="1"/>
          <p:nvPr/>
        </p:nvSpPr>
        <p:spPr>
          <a:xfrm>
            <a:off x="1321270" y="876825"/>
            <a:ext cx="5793602" cy="495282"/>
          </a:xfrm>
          <a:prstGeom prst="rect">
            <a:avLst/>
          </a:prstGeom>
        </p:spPr>
        <p:txBody>
          <a:bodyPr lIns="0" tIns="0" rIns="0" bIns="0" rtlCol="0" anchor="t">
            <a:spAutoFit/>
          </a:bodyPr>
          <a:lstStyle/>
          <a:p>
            <a:pPr algn="l">
              <a:lnSpc>
                <a:spcPts val="3599"/>
              </a:lnSpc>
            </a:pPr>
            <a:r>
              <a:rPr lang="en-US" sz="3999">
                <a:solidFill>
                  <a:srgbClr val="242622"/>
                </a:solidFill>
                <a:latin typeface="Lilita One"/>
                <a:ea typeface="Lilita One"/>
                <a:cs typeface="Lilita One"/>
                <a:sym typeface="Lilita One"/>
              </a:rPr>
              <a:t>5/ Conclusion</a:t>
            </a:r>
          </a:p>
        </p:txBody>
      </p:sp>
      <p:sp>
        <p:nvSpPr>
          <p:cNvPr id="8" name="Freeform 8"/>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9" name="Freeform 9"/>
          <p:cNvSpPr/>
          <p:nvPr/>
        </p:nvSpPr>
        <p:spPr>
          <a:xfrm rot="6978462">
            <a:off x="15888011" y="-1649362"/>
            <a:ext cx="1815013" cy="4842824"/>
          </a:xfrm>
          <a:custGeom>
            <a:avLst/>
            <a:gdLst/>
            <a:ahLst/>
            <a:cxnLst/>
            <a:rect l="l" t="t" r="r" b="b"/>
            <a:pathLst>
              <a:path w="1815013" h="4842824">
                <a:moveTo>
                  <a:pt x="0" y="0"/>
                </a:moveTo>
                <a:lnTo>
                  <a:pt x="1815013" y="0"/>
                </a:lnTo>
                <a:lnTo>
                  <a:pt x="1815013" y="4842823"/>
                </a:lnTo>
                <a:lnTo>
                  <a:pt x="0" y="48428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grpSp>
        <p:nvGrpSpPr>
          <p:cNvPr id="10" name="Group 10"/>
          <p:cNvGrpSpPr/>
          <p:nvPr/>
        </p:nvGrpSpPr>
        <p:grpSpPr>
          <a:xfrm>
            <a:off x="16795517" y="308267"/>
            <a:ext cx="927565" cy="92756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45</a:t>
            </a:r>
          </a:p>
        </p:txBody>
      </p:sp>
      <p:sp>
        <p:nvSpPr>
          <p:cNvPr id="14" name="TextBox 13">
            <a:extLst>
              <a:ext uri="{FF2B5EF4-FFF2-40B4-BE49-F238E27FC236}">
                <a16:creationId xmlns:a16="http://schemas.microsoft.com/office/drawing/2014/main" id="{09A3D2DD-D4E3-921E-9DF2-63696AE8525A}"/>
              </a:ext>
            </a:extLst>
          </p:cNvPr>
          <p:cNvSpPr txBox="1"/>
          <p:nvPr/>
        </p:nvSpPr>
        <p:spPr>
          <a:xfrm>
            <a:off x="1288970" y="1678920"/>
            <a:ext cx="15706238" cy="77867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400" b="1">
                <a:latin typeface="Solway"/>
              </a:rPr>
              <a:t>Performance Comparison:</a:t>
            </a:r>
            <a:endParaRPr lang="en-US" sz="2400">
              <a:latin typeface="Solway"/>
              <a:ea typeface="Calibri"/>
              <a:cs typeface="Calibri"/>
            </a:endParaRPr>
          </a:p>
          <a:p>
            <a:pPr marL="285750" indent="-285750">
              <a:lnSpc>
                <a:spcPct val="150000"/>
              </a:lnSpc>
              <a:buFont typeface="Arial"/>
              <a:buChar char="•"/>
            </a:pPr>
            <a:r>
              <a:rPr lang="en-US" sz="2400" b="1">
                <a:latin typeface="Solway"/>
                <a:ea typeface="+mn-lt"/>
                <a:cs typeface="+mn-lt"/>
              </a:rPr>
              <a:t>CNN-LSTM</a:t>
            </a:r>
            <a:r>
              <a:rPr lang="en-US" sz="2400">
                <a:latin typeface="Solway"/>
                <a:ea typeface="+mn-lt"/>
                <a:cs typeface="+mn-lt"/>
              </a:rPr>
              <a:t>: Achieved 69.4 % test accuracy with 34.2M parameters. It effectively extracted spatial and temporal features but struggled with generalization and accuracy on noisy datasets.</a:t>
            </a:r>
          </a:p>
          <a:p>
            <a:pPr marL="285750" indent="-285750">
              <a:lnSpc>
                <a:spcPct val="150000"/>
              </a:lnSpc>
              <a:buFont typeface="Arial"/>
              <a:buChar char="•"/>
            </a:pPr>
            <a:r>
              <a:rPr lang="en-US" sz="2400" b="1" err="1">
                <a:latin typeface="Solway"/>
                <a:ea typeface="+mn-lt"/>
                <a:cs typeface="+mn-lt"/>
              </a:rPr>
              <a:t>ViViT</a:t>
            </a:r>
            <a:r>
              <a:rPr lang="en-US" sz="2400" b="1">
                <a:latin typeface="Solway"/>
                <a:ea typeface="+mn-lt"/>
                <a:cs typeface="+mn-lt"/>
              </a:rPr>
              <a:t> (Video Vision Transformer)</a:t>
            </a:r>
            <a:r>
              <a:rPr lang="en-US" sz="2400">
                <a:latin typeface="Solway"/>
                <a:ea typeface="+mn-lt"/>
                <a:cs typeface="+mn-lt"/>
              </a:rPr>
              <a:t>: Reached 84.75% test accuracy with 86.5M parameters, excelling in modeling complex </a:t>
            </a:r>
            <a:r>
              <a:rPr lang="en-US" sz="2400" err="1">
                <a:latin typeface="Solway"/>
                <a:ea typeface="+mn-lt"/>
                <a:cs typeface="+mn-lt"/>
              </a:rPr>
              <a:t>spatio</a:t>
            </a:r>
            <a:r>
              <a:rPr lang="en-US" sz="2400">
                <a:latin typeface="Solway"/>
                <a:ea typeface="+mn-lt"/>
                <a:cs typeface="+mn-lt"/>
              </a:rPr>
              <a:t>-temporal dependencies. Data augmentation boosted performance but required high computational resources.</a:t>
            </a:r>
          </a:p>
          <a:p>
            <a:pPr marL="285750" indent="-285750">
              <a:lnSpc>
                <a:spcPct val="150000"/>
              </a:lnSpc>
              <a:buFont typeface="Arial"/>
              <a:buChar char="•"/>
            </a:pPr>
            <a:r>
              <a:rPr lang="en-US" sz="2400" b="1">
                <a:latin typeface="Solway"/>
                <a:ea typeface="+mn-lt"/>
                <a:cs typeface="+mn-lt"/>
              </a:rPr>
              <a:t>Human Skeleton and Change Detection</a:t>
            </a:r>
            <a:r>
              <a:rPr lang="en-US" sz="2400">
                <a:latin typeface="Solway"/>
                <a:ea typeface="+mn-lt"/>
                <a:cs typeface="+mn-lt"/>
              </a:rPr>
              <a:t>: Delivered the highest test accuracy of 90.25% (87.75% in reproduced experiments) with 62.6M parameters. It effectively leveraged spatial (skeleton) and temporal (motion) features, proving efficient and robust in real-world scenarios.</a:t>
            </a:r>
          </a:p>
          <a:p>
            <a:pPr>
              <a:lnSpc>
                <a:spcPct val="150000"/>
              </a:lnSpc>
            </a:pPr>
            <a:r>
              <a:rPr lang="en-US" sz="2400" b="1">
                <a:latin typeface="Solway"/>
              </a:rPr>
              <a:t>Key Insights:</a:t>
            </a:r>
            <a:endParaRPr lang="en-US" sz="2400" b="1">
              <a:latin typeface="Solway"/>
              <a:ea typeface="Calibri"/>
              <a:cs typeface="Calibri"/>
            </a:endParaRPr>
          </a:p>
          <a:p>
            <a:pPr marL="285750" indent="-285750">
              <a:lnSpc>
                <a:spcPct val="150000"/>
              </a:lnSpc>
              <a:buFont typeface="Arial"/>
              <a:buChar char="•"/>
            </a:pPr>
            <a:r>
              <a:rPr lang="en-US" sz="2400" b="1">
                <a:latin typeface="Solway"/>
                <a:ea typeface="+mn-lt"/>
                <a:cs typeface="+mn-lt"/>
              </a:rPr>
              <a:t>Human Skeleton Model</a:t>
            </a:r>
            <a:r>
              <a:rPr lang="en-US" sz="2400">
                <a:latin typeface="Solway"/>
                <a:ea typeface="+mn-lt"/>
                <a:cs typeface="+mn-lt"/>
              </a:rPr>
              <a:t>: Balanced accuracy and efficiency, ideal for real-time violence detection.</a:t>
            </a:r>
          </a:p>
          <a:p>
            <a:pPr marL="285750" indent="-285750">
              <a:lnSpc>
                <a:spcPct val="150000"/>
              </a:lnSpc>
              <a:buFont typeface="Arial"/>
              <a:buChar char="•"/>
            </a:pPr>
            <a:r>
              <a:rPr lang="en-US" sz="2400" b="1" err="1">
                <a:latin typeface="Solway"/>
                <a:ea typeface="+mn-lt"/>
                <a:cs typeface="+mn-lt"/>
              </a:rPr>
              <a:t>ViViT</a:t>
            </a:r>
            <a:r>
              <a:rPr lang="en-US" sz="2400">
                <a:latin typeface="Solway"/>
                <a:ea typeface="+mn-lt"/>
                <a:cs typeface="+mn-lt"/>
              </a:rPr>
              <a:t>: Excellent at capturing complex relationships but resource-intensive.</a:t>
            </a:r>
          </a:p>
          <a:p>
            <a:pPr marL="285750" indent="-285750">
              <a:lnSpc>
                <a:spcPct val="150000"/>
              </a:lnSpc>
              <a:buFont typeface="Arial"/>
              <a:buChar char="•"/>
            </a:pPr>
            <a:r>
              <a:rPr lang="en-US" sz="2400" b="1">
                <a:latin typeface="Solway"/>
                <a:ea typeface="+mn-lt"/>
                <a:cs typeface="+mn-lt"/>
              </a:rPr>
              <a:t>CNN-LSTM</a:t>
            </a:r>
            <a:r>
              <a:rPr lang="en-US" sz="2400">
                <a:latin typeface="Solway"/>
                <a:ea typeface="+mn-lt"/>
                <a:cs typeface="+mn-lt"/>
              </a:rPr>
              <a:t>: Struggled with overfitting and generalization, limiting its adaptability.</a:t>
            </a:r>
          </a:p>
          <a:p>
            <a:pPr>
              <a:lnSpc>
                <a:spcPct val="150000"/>
              </a:lnSpc>
            </a:pPr>
            <a:endParaRPr lang="en-US" sz="2400">
              <a:latin typeface="Solway"/>
              <a:ea typeface="+mn-lt"/>
              <a:cs typeface="+mn-lt"/>
            </a:endParaRPr>
          </a:p>
        </p:txBody>
      </p:sp>
    </p:spTree>
    <p:extLst>
      <p:ext uri="{BB962C8B-B14F-4D97-AF65-F5344CB8AC3E}">
        <p14:creationId xmlns:p14="http://schemas.microsoft.com/office/powerpoint/2010/main" val="721459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7" name="TextBox 7"/>
          <p:cNvSpPr txBox="1"/>
          <p:nvPr/>
        </p:nvSpPr>
        <p:spPr>
          <a:xfrm>
            <a:off x="453591" y="309497"/>
            <a:ext cx="13535966" cy="472502"/>
          </a:xfrm>
          <a:prstGeom prst="rect">
            <a:avLst/>
          </a:prstGeom>
        </p:spPr>
        <p:txBody>
          <a:bodyPr wrap="square" lIns="0" tIns="0" rIns="0" bIns="0" rtlCol="0" anchor="t">
            <a:spAutoFit/>
          </a:bodyPr>
          <a:lstStyle/>
          <a:p>
            <a:pPr>
              <a:lnSpc>
                <a:spcPts val="3599"/>
              </a:lnSpc>
            </a:pPr>
            <a:r>
              <a:rPr lang="en-US" sz="3950">
                <a:solidFill>
                  <a:srgbClr val="242622"/>
                </a:solidFill>
                <a:latin typeface="Solway"/>
                <a:ea typeface="Lilita One"/>
                <a:cs typeface="Lilita One"/>
                <a:sym typeface="Lilita One"/>
              </a:rPr>
              <a:t>5/ Conclusion - </a:t>
            </a:r>
            <a:r>
              <a:rPr lang="en-US" sz="4000" b="1">
                <a:solidFill>
                  <a:srgbClr val="000000"/>
                </a:solidFill>
                <a:latin typeface="Solway"/>
                <a:ea typeface="Lilita One"/>
                <a:cs typeface="Lilita One"/>
                <a:sym typeface="Lilita One"/>
              </a:rPr>
              <a:t>What we had done through this project</a:t>
            </a:r>
            <a:endParaRPr lang="en-US" sz="3950">
              <a:solidFill>
                <a:srgbClr val="242622"/>
              </a:solidFill>
              <a:latin typeface="Solway"/>
              <a:ea typeface="Lilita One"/>
              <a:cs typeface="Lilita One"/>
            </a:endParaRPr>
          </a:p>
        </p:txBody>
      </p:sp>
      <p:sp>
        <p:nvSpPr>
          <p:cNvPr id="8" name="Freeform 8"/>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9" name="Freeform 9"/>
          <p:cNvSpPr/>
          <p:nvPr/>
        </p:nvSpPr>
        <p:spPr>
          <a:xfrm rot="6978462">
            <a:off x="15888011" y="-1649362"/>
            <a:ext cx="1815013" cy="4842824"/>
          </a:xfrm>
          <a:custGeom>
            <a:avLst/>
            <a:gdLst/>
            <a:ahLst/>
            <a:cxnLst/>
            <a:rect l="l" t="t" r="r" b="b"/>
            <a:pathLst>
              <a:path w="1815013" h="4842824">
                <a:moveTo>
                  <a:pt x="0" y="0"/>
                </a:moveTo>
                <a:lnTo>
                  <a:pt x="1815013" y="0"/>
                </a:lnTo>
                <a:lnTo>
                  <a:pt x="1815013" y="4842823"/>
                </a:lnTo>
                <a:lnTo>
                  <a:pt x="0" y="48428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grpSp>
        <p:nvGrpSpPr>
          <p:cNvPr id="10" name="Group 10"/>
          <p:cNvGrpSpPr/>
          <p:nvPr/>
        </p:nvGrpSpPr>
        <p:grpSpPr>
          <a:xfrm>
            <a:off x="16795517" y="308267"/>
            <a:ext cx="927565" cy="92756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46</a:t>
            </a:r>
          </a:p>
        </p:txBody>
      </p:sp>
      <p:sp>
        <p:nvSpPr>
          <p:cNvPr id="14" name="TextBox 13">
            <a:extLst>
              <a:ext uri="{FF2B5EF4-FFF2-40B4-BE49-F238E27FC236}">
                <a16:creationId xmlns:a16="http://schemas.microsoft.com/office/drawing/2014/main" id="{09A3D2DD-D4E3-921E-9DF2-63696AE8525A}"/>
              </a:ext>
            </a:extLst>
          </p:cNvPr>
          <p:cNvSpPr txBox="1"/>
          <p:nvPr/>
        </p:nvSpPr>
        <p:spPr>
          <a:xfrm>
            <a:off x="455532" y="951944"/>
            <a:ext cx="16804653" cy="73250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800" b="1">
                <a:latin typeface="Solway"/>
              </a:rPr>
              <a:t>Dataset Preparation</a:t>
            </a:r>
            <a:endParaRPr lang="en-US" sz="2800">
              <a:latin typeface="Solway"/>
            </a:endParaRPr>
          </a:p>
          <a:p>
            <a:pPr marL="285750" indent="-285750">
              <a:lnSpc>
                <a:spcPct val="150000"/>
              </a:lnSpc>
              <a:buFont typeface="Arial"/>
              <a:buChar char="•"/>
            </a:pPr>
            <a:r>
              <a:rPr lang="en-US" sz="2400">
                <a:latin typeface="Solway"/>
                <a:ea typeface="+mn-lt"/>
                <a:cs typeface="+mn-lt"/>
              </a:rPr>
              <a:t> Utilized the </a:t>
            </a:r>
            <a:r>
              <a:rPr lang="en-US" sz="2400" b="1">
                <a:latin typeface="Solway"/>
                <a:ea typeface="+mn-lt"/>
                <a:cs typeface="+mn-lt"/>
              </a:rPr>
              <a:t>RWF-2000 dataset</a:t>
            </a:r>
            <a:r>
              <a:rPr lang="en-US" sz="2400">
                <a:latin typeface="Solway"/>
                <a:ea typeface="+mn-lt"/>
                <a:cs typeface="+mn-lt"/>
              </a:rPr>
              <a:t>, comprising 2,000 video clips equally divided into violent and non-violent classes.</a:t>
            </a:r>
            <a:endParaRPr lang="en-US" sz="2400">
              <a:latin typeface="Solway"/>
              <a:ea typeface="Calibri"/>
              <a:cs typeface="Calibri"/>
            </a:endParaRPr>
          </a:p>
          <a:p>
            <a:pPr marL="285750" indent="-285750">
              <a:lnSpc>
                <a:spcPct val="150000"/>
              </a:lnSpc>
              <a:buFont typeface="Arial"/>
              <a:buChar char="•"/>
            </a:pPr>
            <a:r>
              <a:rPr lang="en-US" sz="2400">
                <a:latin typeface="Solway"/>
                <a:ea typeface="+mn-lt"/>
                <a:cs typeface="+mn-lt"/>
              </a:rPr>
              <a:t>Addressed challenges such as: </a:t>
            </a:r>
            <a:endParaRPr lang="en-US" sz="2400">
              <a:latin typeface="Solway"/>
              <a:ea typeface="Calibri"/>
              <a:cs typeface="Calibri"/>
            </a:endParaRPr>
          </a:p>
          <a:p>
            <a:pPr marL="742950" lvl="1" indent="-285750">
              <a:lnSpc>
                <a:spcPct val="150000"/>
              </a:lnSpc>
              <a:buFont typeface="Arial"/>
              <a:buChar char="•"/>
            </a:pPr>
            <a:r>
              <a:rPr lang="en-US" sz="2400">
                <a:latin typeface="Solway"/>
                <a:ea typeface="+mn-lt"/>
                <a:cs typeface="+mn-lt"/>
              </a:rPr>
              <a:t>Low resolution, poor lighting, and motion blur.</a:t>
            </a:r>
            <a:endParaRPr lang="en-US" sz="2400">
              <a:latin typeface="Solway"/>
              <a:ea typeface="Calibri"/>
              <a:cs typeface="Calibri"/>
            </a:endParaRPr>
          </a:p>
          <a:p>
            <a:pPr marL="742950" lvl="1" indent="-285750">
              <a:lnSpc>
                <a:spcPct val="150000"/>
              </a:lnSpc>
              <a:buFont typeface="Arial"/>
              <a:buChar char="•"/>
            </a:pPr>
            <a:r>
              <a:rPr lang="en-US" sz="2400">
                <a:latin typeface="Solway"/>
                <a:ea typeface="+mn-lt"/>
                <a:cs typeface="+mn-lt"/>
              </a:rPr>
              <a:t>Applied preprocessing: </a:t>
            </a:r>
          </a:p>
          <a:p>
            <a:pPr marL="2571750" lvl="5" indent="-285750">
              <a:lnSpc>
                <a:spcPct val="150000"/>
              </a:lnSpc>
              <a:buFont typeface="Arial"/>
              <a:buChar char="•"/>
            </a:pPr>
            <a:r>
              <a:rPr lang="en-US" sz="2400">
                <a:latin typeface="Solway"/>
                <a:ea typeface="+mn-lt"/>
                <a:cs typeface="+mn-lt"/>
              </a:rPr>
              <a:t>Frame extraction and resizing.</a:t>
            </a:r>
          </a:p>
          <a:p>
            <a:pPr marL="2571750" lvl="5" indent="-285750">
              <a:lnSpc>
                <a:spcPct val="150000"/>
              </a:lnSpc>
              <a:buFont typeface="Arial"/>
              <a:buChar char="•"/>
            </a:pPr>
            <a:r>
              <a:rPr lang="en-US" sz="2400">
                <a:latin typeface="Solway"/>
                <a:ea typeface="+mn-lt"/>
                <a:cs typeface="+mn-lt"/>
              </a:rPr>
              <a:t>Skeleton rendering for focus on body movements.</a:t>
            </a:r>
          </a:p>
          <a:p>
            <a:pPr marL="2571750" lvl="5" indent="-285750">
              <a:lnSpc>
                <a:spcPct val="150000"/>
              </a:lnSpc>
              <a:buFont typeface="Arial"/>
              <a:buChar char="•"/>
            </a:pPr>
            <a:r>
              <a:rPr lang="en-US" sz="2400">
                <a:latin typeface="Solway"/>
                <a:ea typeface="+mn-lt"/>
                <a:cs typeface="+mn-lt"/>
              </a:rPr>
              <a:t>Data augmentation to improve diversity.</a:t>
            </a:r>
            <a:endParaRPr lang="en-US" sz="2400">
              <a:latin typeface="Solway"/>
            </a:endParaRPr>
          </a:p>
          <a:p>
            <a:pPr>
              <a:lnSpc>
                <a:spcPct val="150000"/>
              </a:lnSpc>
            </a:pPr>
            <a:r>
              <a:rPr lang="en-US" sz="2400" b="1">
                <a:latin typeface="Solway"/>
              </a:rPr>
              <a:t>Model Implementation - </a:t>
            </a:r>
            <a:r>
              <a:rPr lang="en-US" sz="2400">
                <a:latin typeface="Solway"/>
                <a:ea typeface="Calibri"/>
                <a:cs typeface="Calibri"/>
              </a:rPr>
              <a:t>Implemented</a:t>
            </a:r>
            <a:r>
              <a:rPr lang="en-US" sz="2400">
                <a:latin typeface="Solway"/>
                <a:ea typeface="+mn-lt"/>
                <a:cs typeface="+mn-lt"/>
              </a:rPr>
              <a:t> and evaluated </a:t>
            </a:r>
            <a:r>
              <a:rPr lang="en-US" sz="2400" b="1">
                <a:latin typeface="Solway"/>
                <a:ea typeface="+mn-lt"/>
                <a:cs typeface="+mn-lt"/>
              </a:rPr>
              <a:t>three models</a:t>
            </a:r>
            <a:r>
              <a:rPr lang="en-US" sz="2400">
                <a:latin typeface="Solway"/>
                <a:ea typeface="+mn-lt"/>
                <a:cs typeface="+mn-lt"/>
              </a:rPr>
              <a:t>: </a:t>
            </a:r>
            <a:endParaRPr lang="en-US" sz="2400">
              <a:latin typeface="Solway"/>
              <a:ea typeface="Calibri"/>
              <a:cs typeface="Calibri"/>
            </a:endParaRPr>
          </a:p>
          <a:p>
            <a:pPr marL="742950" lvl="1" indent="-285750">
              <a:lnSpc>
                <a:spcPct val="150000"/>
              </a:lnSpc>
              <a:buFont typeface="Arial"/>
              <a:buChar char="•"/>
            </a:pPr>
            <a:r>
              <a:rPr lang="en-US" sz="2400" b="1">
                <a:latin typeface="Solway"/>
                <a:ea typeface="+mn-lt"/>
                <a:cs typeface="+mn-lt"/>
              </a:rPr>
              <a:t>CNN-LSTM</a:t>
            </a:r>
            <a:r>
              <a:rPr lang="en-US" sz="2400">
                <a:latin typeface="Solway"/>
                <a:ea typeface="+mn-lt"/>
                <a:cs typeface="+mn-lt"/>
              </a:rPr>
              <a:t>: For sequential analysis of spatial and temporal features.</a:t>
            </a:r>
            <a:endParaRPr lang="en-US" sz="2400">
              <a:latin typeface="Solway"/>
              <a:ea typeface="Calibri"/>
              <a:cs typeface="Calibri"/>
            </a:endParaRPr>
          </a:p>
          <a:p>
            <a:pPr marL="742950" lvl="1" indent="-285750">
              <a:lnSpc>
                <a:spcPct val="150000"/>
              </a:lnSpc>
              <a:buFont typeface="Arial"/>
              <a:buChar char="•"/>
            </a:pPr>
            <a:r>
              <a:rPr lang="en-US" sz="2400" b="1" err="1">
                <a:latin typeface="Solway"/>
                <a:ea typeface="+mn-lt"/>
                <a:cs typeface="+mn-lt"/>
              </a:rPr>
              <a:t>ViViT</a:t>
            </a:r>
            <a:r>
              <a:rPr lang="en-US" sz="2400">
                <a:latin typeface="Solway"/>
                <a:ea typeface="+mn-lt"/>
                <a:cs typeface="+mn-lt"/>
              </a:rPr>
              <a:t>: To capture long-range </a:t>
            </a:r>
            <a:r>
              <a:rPr lang="en-US" sz="2400" err="1">
                <a:latin typeface="Solway"/>
                <a:ea typeface="+mn-lt"/>
                <a:cs typeface="+mn-lt"/>
              </a:rPr>
              <a:t>spatio</a:t>
            </a:r>
            <a:r>
              <a:rPr lang="en-US" sz="2400">
                <a:latin typeface="Solway"/>
                <a:ea typeface="+mn-lt"/>
                <a:cs typeface="+mn-lt"/>
              </a:rPr>
              <a:t>-temporal relationships.</a:t>
            </a:r>
            <a:endParaRPr lang="en-US" sz="2400">
              <a:latin typeface="Solway"/>
              <a:ea typeface="Calibri"/>
              <a:cs typeface="Calibri"/>
            </a:endParaRPr>
          </a:p>
          <a:p>
            <a:pPr marL="742950" lvl="1" indent="-285750">
              <a:lnSpc>
                <a:spcPct val="150000"/>
              </a:lnSpc>
              <a:buFont typeface="Arial"/>
              <a:buChar char="•"/>
            </a:pPr>
            <a:r>
              <a:rPr lang="en-US" sz="2400" b="1">
                <a:latin typeface="Solway"/>
                <a:ea typeface="+mn-lt"/>
                <a:cs typeface="+mn-lt"/>
              </a:rPr>
              <a:t>Human Skeleton and Change Detection</a:t>
            </a:r>
            <a:r>
              <a:rPr lang="en-US" sz="2400">
                <a:latin typeface="Solway"/>
                <a:ea typeface="+mn-lt"/>
                <a:cs typeface="+mn-lt"/>
              </a:rPr>
              <a:t>: For a robust and efficient dual-pipeline approach.</a:t>
            </a:r>
            <a:endParaRPr lang="en-US" sz="2400">
              <a:latin typeface="Solway"/>
              <a:ea typeface="Calibri"/>
              <a:cs typeface="Calibri"/>
            </a:endParaRPr>
          </a:p>
        </p:txBody>
      </p:sp>
    </p:spTree>
    <p:extLst>
      <p:ext uri="{BB962C8B-B14F-4D97-AF65-F5344CB8AC3E}">
        <p14:creationId xmlns:p14="http://schemas.microsoft.com/office/powerpoint/2010/main" val="13620563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7" name="TextBox 7"/>
          <p:cNvSpPr txBox="1"/>
          <p:nvPr/>
        </p:nvSpPr>
        <p:spPr>
          <a:xfrm>
            <a:off x="868833" y="1069672"/>
            <a:ext cx="14729025" cy="1078821"/>
          </a:xfrm>
          <a:prstGeom prst="rect">
            <a:avLst/>
          </a:prstGeom>
        </p:spPr>
        <p:txBody>
          <a:bodyPr wrap="square" lIns="0" tIns="0" rIns="0" bIns="0" rtlCol="0" anchor="t">
            <a:spAutoFit/>
          </a:bodyPr>
          <a:lstStyle/>
          <a:p>
            <a:r>
              <a:rPr lang="en-US" sz="4000">
                <a:solidFill>
                  <a:srgbClr val="242622"/>
                </a:solidFill>
                <a:latin typeface="Solway"/>
                <a:ea typeface="Lilita One"/>
                <a:cs typeface="Lilita One"/>
                <a:sym typeface="Lilita One"/>
              </a:rPr>
              <a:t>5/ Conclusion - </a:t>
            </a:r>
            <a:r>
              <a:rPr lang="en-US" sz="4000" b="1">
                <a:solidFill>
                  <a:srgbClr val="000000"/>
                </a:solidFill>
                <a:latin typeface="Solway"/>
                <a:ea typeface="Lilita One"/>
                <a:cs typeface="Lilita One"/>
                <a:sym typeface="Lilita One"/>
              </a:rPr>
              <a:t>What we had done through this project</a:t>
            </a:r>
            <a:endParaRPr lang="en-US" sz="4000">
              <a:solidFill>
                <a:srgbClr val="000000"/>
              </a:solidFill>
              <a:latin typeface="Solway"/>
              <a:ea typeface="Lilita One"/>
              <a:cs typeface="Lilita One"/>
              <a:sym typeface="Lilita One"/>
            </a:endParaRPr>
          </a:p>
          <a:p>
            <a:pPr algn="l">
              <a:lnSpc>
                <a:spcPts val="3599"/>
              </a:lnSpc>
            </a:pPr>
            <a:endParaRPr lang="en-US" sz="3950">
              <a:solidFill>
                <a:srgbClr val="242622"/>
              </a:solidFill>
              <a:latin typeface="Lilita One"/>
              <a:ea typeface="Lilita One"/>
              <a:cs typeface="Lilita One"/>
            </a:endParaRPr>
          </a:p>
        </p:txBody>
      </p:sp>
      <p:sp>
        <p:nvSpPr>
          <p:cNvPr id="8" name="Freeform 8"/>
          <p:cNvSpPr/>
          <p:nvPr/>
        </p:nvSpPr>
        <p:spPr>
          <a:xfrm rot="3300756">
            <a:off x="13265755" y="3182470"/>
            <a:ext cx="4930476" cy="13155510"/>
          </a:xfrm>
          <a:custGeom>
            <a:avLst/>
            <a:gdLst/>
            <a:ahLst/>
            <a:cxnLst/>
            <a:rect l="l" t="t" r="r" b="b"/>
            <a:pathLst>
              <a:path w="4930476" h="13155510">
                <a:moveTo>
                  <a:pt x="0" y="0"/>
                </a:moveTo>
                <a:lnTo>
                  <a:pt x="4930476" y="0"/>
                </a:lnTo>
                <a:lnTo>
                  <a:pt x="4930476" y="13155510"/>
                </a:lnTo>
                <a:lnTo>
                  <a:pt x="0" y="131555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9" name="Freeform 9"/>
          <p:cNvSpPr/>
          <p:nvPr/>
        </p:nvSpPr>
        <p:spPr>
          <a:xfrm rot="6978462">
            <a:off x="15888011" y="-1649362"/>
            <a:ext cx="1815013" cy="4842824"/>
          </a:xfrm>
          <a:custGeom>
            <a:avLst/>
            <a:gdLst/>
            <a:ahLst/>
            <a:cxnLst/>
            <a:rect l="l" t="t" r="r" b="b"/>
            <a:pathLst>
              <a:path w="1815013" h="4842824">
                <a:moveTo>
                  <a:pt x="0" y="0"/>
                </a:moveTo>
                <a:lnTo>
                  <a:pt x="1815013" y="0"/>
                </a:lnTo>
                <a:lnTo>
                  <a:pt x="1815013" y="4842823"/>
                </a:lnTo>
                <a:lnTo>
                  <a:pt x="0" y="48428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grpSp>
        <p:nvGrpSpPr>
          <p:cNvPr id="10" name="Group 10"/>
          <p:cNvGrpSpPr/>
          <p:nvPr/>
        </p:nvGrpSpPr>
        <p:grpSpPr>
          <a:xfrm>
            <a:off x="16795517" y="308267"/>
            <a:ext cx="927565" cy="92756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47</a:t>
            </a:r>
          </a:p>
        </p:txBody>
      </p:sp>
      <p:sp>
        <p:nvSpPr>
          <p:cNvPr id="14" name="TextBox 13">
            <a:extLst>
              <a:ext uri="{FF2B5EF4-FFF2-40B4-BE49-F238E27FC236}">
                <a16:creationId xmlns:a16="http://schemas.microsoft.com/office/drawing/2014/main" id="{09A3D2DD-D4E3-921E-9DF2-63696AE8525A}"/>
              </a:ext>
            </a:extLst>
          </p:cNvPr>
          <p:cNvSpPr txBox="1"/>
          <p:nvPr/>
        </p:nvSpPr>
        <p:spPr>
          <a:xfrm>
            <a:off x="1693782" y="2012295"/>
            <a:ext cx="17134987"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400" b="1">
                <a:latin typeface="Solway"/>
                <a:ea typeface="+mn-lt"/>
                <a:cs typeface="+mn-lt"/>
              </a:rPr>
              <a:t>Performance Evaluation</a:t>
            </a:r>
            <a:endParaRPr lang="en-US" b="1"/>
          </a:p>
          <a:p>
            <a:pPr marL="1028700" lvl="1" indent="-571500">
              <a:lnSpc>
                <a:spcPct val="150000"/>
              </a:lnSpc>
              <a:buFont typeface="Arial"/>
              <a:buChar char="•"/>
            </a:pPr>
            <a:r>
              <a:rPr lang="en-US" sz="2400">
                <a:latin typeface="Solway"/>
                <a:ea typeface="+mn-lt"/>
                <a:cs typeface="+mn-lt"/>
              </a:rPr>
              <a:t>Accuracy.</a:t>
            </a:r>
            <a:endParaRPr lang="en-US" sz="2400">
              <a:latin typeface="Solway"/>
            </a:endParaRPr>
          </a:p>
          <a:p>
            <a:pPr marL="1028700" lvl="1" indent="-571500">
              <a:lnSpc>
                <a:spcPct val="150000"/>
              </a:lnSpc>
              <a:buFont typeface="Arial"/>
              <a:buChar char="•"/>
            </a:pPr>
            <a:r>
              <a:rPr lang="en-US" sz="2400">
                <a:latin typeface="Solway"/>
                <a:ea typeface="+mn-lt"/>
                <a:cs typeface="+mn-lt"/>
              </a:rPr>
              <a:t>Computational efficiency (# parameters).</a:t>
            </a:r>
            <a:endParaRPr lang="en-US" sz="2400">
              <a:latin typeface="Solway"/>
            </a:endParaRPr>
          </a:p>
          <a:p>
            <a:pPr marL="1028700" lvl="1" indent="-571500">
              <a:lnSpc>
                <a:spcPct val="150000"/>
              </a:lnSpc>
              <a:buFont typeface="Arial"/>
              <a:buChar char="•"/>
            </a:pPr>
            <a:r>
              <a:rPr lang="en-US" sz="2400">
                <a:latin typeface="Solway"/>
                <a:ea typeface="+mn-lt"/>
                <a:cs typeface="+mn-lt"/>
              </a:rPr>
              <a:t>Generalization to noisy, real-world scenarios.</a:t>
            </a:r>
            <a:endParaRPr lang="en-US" sz="2400">
              <a:latin typeface="Solway"/>
            </a:endParaRPr>
          </a:p>
          <a:p>
            <a:pPr>
              <a:lnSpc>
                <a:spcPct val="150000"/>
              </a:lnSpc>
            </a:pPr>
            <a:r>
              <a:rPr lang="en-US" sz="2400">
                <a:latin typeface="Solway"/>
                <a:ea typeface="+mn-lt"/>
                <a:cs typeface="+mn-lt"/>
              </a:rPr>
              <a:t>Achieved </a:t>
            </a:r>
            <a:r>
              <a:rPr lang="en-US" sz="2400" b="1">
                <a:latin typeface="Solway"/>
                <a:ea typeface="+mn-lt"/>
                <a:cs typeface="+mn-lt"/>
              </a:rPr>
              <a:t>state-of-the-art accuracy</a:t>
            </a:r>
            <a:r>
              <a:rPr lang="en-US" sz="2400">
                <a:latin typeface="Solway"/>
                <a:ea typeface="+mn-lt"/>
                <a:cs typeface="+mn-lt"/>
              </a:rPr>
              <a:t> of </a:t>
            </a:r>
            <a:r>
              <a:rPr lang="en-US" sz="2400" b="1">
                <a:latin typeface="Solway"/>
                <a:ea typeface="+mn-lt"/>
                <a:cs typeface="+mn-lt"/>
              </a:rPr>
              <a:t>90.25%</a:t>
            </a:r>
            <a:r>
              <a:rPr lang="en-US" sz="2400">
                <a:latin typeface="Solway"/>
                <a:ea typeface="+mn-lt"/>
                <a:cs typeface="+mn-lt"/>
              </a:rPr>
              <a:t> with the Human Skeleton model.</a:t>
            </a:r>
            <a:endParaRPr lang="en-US" sz="2400">
              <a:latin typeface="Solway"/>
            </a:endParaRPr>
          </a:p>
          <a:p>
            <a:pPr>
              <a:lnSpc>
                <a:spcPct val="150000"/>
              </a:lnSpc>
            </a:pPr>
            <a:endParaRPr lang="en-US" sz="2400">
              <a:latin typeface="Solway"/>
            </a:endParaRPr>
          </a:p>
          <a:p>
            <a:pPr>
              <a:lnSpc>
                <a:spcPct val="150000"/>
              </a:lnSpc>
            </a:pPr>
            <a:r>
              <a:rPr lang="en-US" sz="2400" b="1">
                <a:latin typeface="Solway"/>
              </a:rPr>
              <a:t>Insights Gained</a:t>
            </a:r>
            <a:endParaRPr lang="en-US" sz="2400">
              <a:latin typeface="Solway"/>
            </a:endParaRPr>
          </a:p>
          <a:p>
            <a:pPr marL="285750" indent="-285750">
              <a:lnSpc>
                <a:spcPct val="150000"/>
              </a:lnSpc>
              <a:buFont typeface="Arial"/>
              <a:buChar char="•"/>
            </a:pPr>
            <a:r>
              <a:rPr lang="en-US" sz="2400">
                <a:latin typeface="Solway"/>
                <a:ea typeface="+mn-lt"/>
                <a:cs typeface="+mn-lt"/>
              </a:rPr>
              <a:t>Identified trade-offs between model complexity, accuracy, and real-time applicability.</a:t>
            </a:r>
            <a:endParaRPr lang="en-US" sz="2400">
              <a:latin typeface="Solway"/>
            </a:endParaRPr>
          </a:p>
          <a:p>
            <a:pPr marL="285750" indent="-285750">
              <a:lnSpc>
                <a:spcPct val="150000"/>
              </a:lnSpc>
              <a:buFont typeface="Arial"/>
              <a:buChar char="•"/>
            </a:pPr>
            <a:r>
              <a:rPr lang="en-US" sz="2400">
                <a:latin typeface="Solway"/>
                <a:ea typeface="+mn-lt"/>
                <a:cs typeface="+mn-lt"/>
              </a:rPr>
              <a:t>Highlighted the importance of efficient preprocessing and feature integration for practical deployment.</a:t>
            </a:r>
            <a:endParaRPr lang="en-US" sz="2400">
              <a:latin typeface="Solway"/>
            </a:endParaRPr>
          </a:p>
          <a:p>
            <a:endParaRPr lang="en-US">
              <a:latin typeface="Solway"/>
            </a:endParaRPr>
          </a:p>
          <a:p>
            <a:endParaRPr lang="en-US">
              <a:latin typeface="Solway"/>
            </a:endParaRPr>
          </a:p>
          <a:p>
            <a:endParaRPr lang="en-US" sz="4000" b="1">
              <a:latin typeface="Solway"/>
              <a:ea typeface="Calibri"/>
              <a:cs typeface="Calibri"/>
            </a:endParaRPr>
          </a:p>
        </p:txBody>
      </p:sp>
    </p:spTree>
    <p:extLst>
      <p:ext uri="{BB962C8B-B14F-4D97-AF65-F5344CB8AC3E}">
        <p14:creationId xmlns:p14="http://schemas.microsoft.com/office/powerpoint/2010/main" val="2095791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Freeform 2"/>
          <p:cNvSpPr/>
          <p:nvPr/>
        </p:nvSpPr>
        <p:spPr>
          <a:xfrm rot="-3076799">
            <a:off x="-1923273" y="1932169"/>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3" name="Freeform 3"/>
          <p:cNvSpPr/>
          <p:nvPr/>
        </p:nvSpPr>
        <p:spPr>
          <a:xfrm>
            <a:off x="2428451" y="1028700"/>
            <a:ext cx="14496090" cy="8882150"/>
          </a:xfrm>
          <a:custGeom>
            <a:avLst/>
            <a:gdLst/>
            <a:ahLst/>
            <a:cxnLst/>
            <a:rect l="l" t="t" r="r" b="b"/>
            <a:pathLst>
              <a:path w="14496090" h="8882150">
                <a:moveTo>
                  <a:pt x="0" y="0"/>
                </a:moveTo>
                <a:lnTo>
                  <a:pt x="14496090" y="0"/>
                </a:lnTo>
                <a:lnTo>
                  <a:pt x="14496090" y="8882150"/>
                </a:lnTo>
                <a:lnTo>
                  <a:pt x="0" y="88821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grpSp>
        <p:nvGrpSpPr>
          <p:cNvPr id="4" name="Group 4"/>
          <p:cNvGrpSpPr/>
          <p:nvPr/>
        </p:nvGrpSpPr>
        <p:grpSpPr>
          <a:xfrm>
            <a:off x="4498524" y="2763238"/>
            <a:ext cx="8774341" cy="5446759"/>
            <a:chOff x="0" y="0"/>
            <a:chExt cx="2218566" cy="1377197"/>
          </a:xfrm>
        </p:grpSpPr>
        <p:sp>
          <p:nvSpPr>
            <p:cNvPr id="5" name="Freeform 5"/>
            <p:cNvSpPr/>
            <p:nvPr/>
          </p:nvSpPr>
          <p:spPr>
            <a:xfrm>
              <a:off x="0" y="0"/>
              <a:ext cx="2218566" cy="1377197"/>
            </a:xfrm>
            <a:custGeom>
              <a:avLst/>
              <a:gdLst/>
              <a:ahLst/>
              <a:cxnLst/>
              <a:rect l="l" t="t" r="r" b="b"/>
              <a:pathLst>
                <a:path w="2218566" h="1377197">
                  <a:moveTo>
                    <a:pt x="44117" y="0"/>
                  </a:moveTo>
                  <a:lnTo>
                    <a:pt x="2174449" y="0"/>
                  </a:lnTo>
                  <a:cubicBezTo>
                    <a:pt x="2186150" y="0"/>
                    <a:pt x="2197371" y="4648"/>
                    <a:pt x="2205644" y="12922"/>
                  </a:cubicBezTo>
                  <a:cubicBezTo>
                    <a:pt x="2213918" y="21195"/>
                    <a:pt x="2218566" y="32416"/>
                    <a:pt x="2218566" y="44117"/>
                  </a:cubicBezTo>
                  <a:lnTo>
                    <a:pt x="2218566" y="1333080"/>
                  </a:lnTo>
                  <a:cubicBezTo>
                    <a:pt x="2218566" y="1344781"/>
                    <a:pt x="2213918" y="1356002"/>
                    <a:pt x="2205644" y="1364275"/>
                  </a:cubicBezTo>
                  <a:cubicBezTo>
                    <a:pt x="2197371" y="1372549"/>
                    <a:pt x="2186150" y="1377197"/>
                    <a:pt x="2174449" y="1377197"/>
                  </a:cubicBezTo>
                  <a:lnTo>
                    <a:pt x="44117" y="1377197"/>
                  </a:lnTo>
                  <a:cubicBezTo>
                    <a:pt x="32416" y="1377197"/>
                    <a:pt x="21195" y="1372549"/>
                    <a:pt x="12922" y="1364275"/>
                  </a:cubicBezTo>
                  <a:cubicBezTo>
                    <a:pt x="4648" y="1356002"/>
                    <a:pt x="0" y="1344781"/>
                    <a:pt x="0" y="1333080"/>
                  </a:cubicBezTo>
                  <a:lnTo>
                    <a:pt x="0" y="44117"/>
                  </a:lnTo>
                  <a:cubicBezTo>
                    <a:pt x="0" y="32416"/>
                    <a:pt x="4648" y="21195"/>
                    <a:pt x="12922" y="12922"/>
                  </a:cubicBezTo>
                  <a:cubicBezTo>
                    <a:pt x="21195" y="4648"/>
                    <a:pt x="32416" y="0"/>
                    <a:pt x="44117" y="0"/>
                  </a:cubicBezTo>
                  <a:close/>
                </a:path>
              </a:pathLst>
            </a:custGeom>
            <a:solidFill>
              <a:srgbClr val="FFFFFF"/>
            </a:solidFill>
          </p:spPr>
          <p:txBody>
            <a:bodyPr/>
            <a:lstStyle/>
            <a:p>
              <a:endParaRPr lang="en-TW"/>
            </a:p>
          </p:txBody>
        </p:sp>
        <p:sp>
          <p:nvSpPr>
            <p:cNvPr id="6" name="TextBox 6"/>
            <p:cNvSpPr txBox="1"/>
            <p:nvPr/>
          </p:nvSpPr>
          <p:spPr>
            <a:xfrm>
              <a:off x="0" y="47625"/>
              <a:ext cx="2218566" cy="1329572"/>
            </a:xfrm>
            <a:prstGeom prst="rect">
              <a:avLst/>
            </a:prstGeom>
          </p:spPr>
          <p:txBody>
            <a:bodyPr lIns="50800" tIns="50800" rIns="50800" bIns="50800" rtlCol="0" anchor="ctr"/>
            <a:lstStyle/>
            <a:p>
              <a:pPr algn="ctr">
                <a:lnSpc>
                  <a:spcPts val="2799"/>
                </a:lnSpc>
              </a:pPr>
              <a:endParaRPr/>
            </a:p>
          </p:txBody>
        </p:sp>
      </p:grpSp>
      <p:sp>
        <p:nvSpPr>
          <p:cNvPr id="7" name="TextBox 7"/>
          <p:cNvSpPr txBox="1"/>
          <p:nvPr/>
        </p:nvSpPr>
        <p:spPr>
          <a:xfrm>
            <a:off x="1707883" y="4209526"/>
            <a:ext cx="14151666" cy="2551075"/>
          </a:xfrm>
          <a:prstGeom prst="rect">
            <a:avLst/>
          </a:prstGeom>
        </p:spPr>
        <p:txBody>
          <a:bodyPr lIns="0" tIns="0" rIns="0" bIns="0" rtlCol="0" anchor="t">
            <a:spAutoFit/>
          </a:bodyPr>
          <a:lstStyle/>
          <a:p>
            <a:pPr algn="ctr">
              <a:lnSpc>
                <a:spcPts val="9635"/>
              </a:lnSpc>
            </a:pPr>
            <a:r>
              <a:rPr lang="en-US" sz="10706">
                <a:solidFill>
                  <a:srgbClr val="242622"/>
                </a:solidFill>
                <a:latin typeface="Lilita One"/>
                <a:ea typeface="Lilita One"/>
                <a:cs typeface="Lilita One"/>
                <a:sym typeface="Lilita One"/>
              </a:rPr>
              <a:t>THANK YOU </a:t>
            </a:r>
          </a:p>
          <a:p>
            <a:pPr algn="ctr">
              <a:lnSpc>
                <a:spcPts val="9635"/>
              </a:lnSpc>
            </a:pPr>
            <a:r>
              <a:rPr lang="en-US" sz="10706">
                <a:solidFill>
                  <a:srgbClr val="242622"/>
                </a:solidFill>
                <a:latin typeface="Lilita One"/>
                <a:ea typeface="Lilita One"/>
                <a:cs typeface="Lilita One"/>
                <a:sym typeface="Lilita One"/>
              </a:rPr>
              <a:t>FOR LISTENING</a:t>
            </a:r>
          </a:p>
        </p:txBody>
      </p:sp>
      <p:grpSp>
        <p:nvGrpSpPr>
          <p:cNvPr id="8" name="Group 8"/>
          <p:cNvGrpSpPr/>
          <p:nvPr/>
        </p:nvGrpSpPr>
        <p:grpSpPr>
          <a:xfrm>
            <a:off x="15244925" y="7323173"/>
            <a:ext cx="1229249" cy="122924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2293347">
            <a:off x="15336027" y="-3685131"/>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nvGrpSpPr>
          <p:cNvPr id="12" name="Group 12"/>
          <p:cNvGrpSpPr/>
          <p:nvPr/>
        </p:nvGrpSpPr>
        <p:grpSpPr>
          <a:xfrm>
            <a:off x="1482167" y="3914251"/>
            <a:ext cx="1229249" cy="122924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7266873">
            <a:off x="13465693" y="5208208"/>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4" name="Freeform 4"/>
          <p:cNvSpPr/>
          <p:nvPr/>
        </p:nvSpPr>
        <p:spPr>
          <a:xfrm>
            <a:off x="15336007" y="6773200"/>
            <a:ext cx="2747152" cy="3513800"/>
          </a:xfrm>
          <a:custGeom>
            <a:avLst/>
            <a:gdLst/>
            <a:ahLst/>
            <a:cxnLst/>
            <a:rect l="l" t="t" r="r" b="b"/>
            <a:pathLst>
              <a:path w="2747152" h="3513800">
                <a:moveTo>
                  <a:pt x="0" y="0"/>
                </a:moveTo>
                <a:lnTo>
                  <a:pt x="2747153" y="0"/>
                </a:lnTo>
                <a:lnTo>
                  <a:pt x="2747153" y="3513800"/>
                </a:lnTo>
                <a:lnTo>
                  <a:pt x="0" y="3513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grpSp>
        <p:nvGrpSpPr>
          <p:cNvPr id="5" name="Group 5"/>
          <p:cNvGrpSpPr/>
          <p:nvPr/>
        </p:nvGrpSpPr>
        <p:grpSpPr>
          <a:xfrm>
            <a:off x="17259300" y="1593856"/>
            <a:ext cx="1647720" cy="164772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355386" y="2578569"/>
            <a:ext cx="13980884" cy="6772367"/>
          </a:xfrm>
          <a:prstGeom prst="rect">
            <a:avLst/>
          </a:prstGeom>
        </p:spPr>
        <p:txBody>
          <a:bodyPr lIns="0" tIns="0" rIns="0" bIns="0" rtlCol="0" anchor="t">
            <a:spAutoFit/>
          </a:bodyPr>
          <a:lstStyle/>
          <a:p>
            <a:pPr algn="just"/>
            <a:r>
              <a:rPr lang="en-US" sz="2400" b="1">
                <a:latin typeface="Solway Bold"/>
                <a:ea typeface="+mn-lt"/>
                <a:cs typeface="+mn-lt"/>
              </a:rPr>
              <a:t>Video Datasets for Violence Detection</a:t>
            </a:r>
            <a:endParaRPr lang="en-US" sz="2400">
              <a:latin typeface="Solway Bold"/>
              <a:ea typeface="Calibri"/>
              <a:cs typeface="Calibri"/>
            </a:endParaRPr>
          </a:p>
          <a:p>
            <a:pPr algn="just"/>
            <a:endParaRPr lang="en-US" sz="2000" b="1">
              <a:latin typeface="Solway Bold"/>
              <a:ea typeface="+mn-lt"/>
              <a:cs typeface="+mn-lt"/>
            </a:endParaRPr>
          </a:p>
          <a:p>
            <a:pPr marL="285750" indent="-285750" algn="just">
              <a:buFont typeface="Wingdings"/>
              <a:buChar char="Ø"/>
            </a:pPr>
            <a:r>
              <a:rPr lang="en-US" sz="2400">
                <a:latin typeface="Solway"/>
                <a:ea typeface="+mn-lt"/>
                <a:cs typeface="+mn-lt"/>
              </a:rPr>
              <a:t>Early datasets like Hockey Fight and Movies Fight: Limited in size and diversity, focusing on specific contexts (sports, movies).</a:t>
            </a:r>
            <a:endParaRPr lang="en-US" sz="2400">
              <a:latin typeface="Solway"/>
              <a:ea typeface="Calibri"/>
              <a:cs typeface="Calibri"/>
            </a:endParaRPr>
          </a:p>
          <a:p>
            <a:pPr algn="just"/>
            <a:endParaRPr lang="en-US" sz="2000">
              <a:latin typeface="Constantia"/>
              <a:ea typeface="+mn-lt"/>
              <a:cs typeface="+mn-lt"/>
            </a:endParaRPr>
          </a:p>
          <a:p>
            <a:pPr algn="just"/>
            <a:r>
              <a:rPr lang="en-US" sz="2400" b="1">
                <a:latin typeface="Solway Bold"/>
                <a:ea typeface="+mn-lt"/>
                <a:cs typeface="+mn-lt"/>
              </a:rPr>
              <a:t>Crowd Violence</a:t>
            </a:r>
            <a:r>
              <a:rPr lang="en-US" sz="2400">
                <a:latin typeface="Solway Bold"/>
                <a:ea typeface="+mn-lt"/>
                <a:cs typeface="+mn-lt"/>
              </a:rPr>
              <a:t>:</a:t>
            </a:r>
          </a:p>
          <a:p>
            <a:pPr algn="just"/>
            <a:endParaRPr lang="en-US" sz="2000">
              <a:latin typeface="Solway Bold"/>
              <a:ea typeface="+mn-lt"/>
              <a:cs typeface="+mn-lt"/>
            </a:endParaRPr>
          </a:p>
          <a:p>
            <a:pPr marL="285750" indent="-285750" algn="just">
              <a:buFont typeface="Wingdings"/>
              <a:buChar char="Ø"/>
            </a:pPr>
            <a:r>
              <a:rPr lang="en-US" sz="2000">
                <a:latin typeface="Solway Bold"/>
                <a:ea typeface="+mn-lt"/>
                <a:cs typeface="+mn-lt"/>
              </a:rPr>
              <a:t> </a:t>
            </a:r>
            <a:r>
              <a:rPr lang="en-US" sz="2400">
                <a:latin typeface="Solway"/>
                <a:ea typeface="+mn-lt"/>
                <a:cs typeface="+mn-lt"/>
              </a:rPr>
              <a:t>Highlighted crowded environments but suffered from low image quality.</a:t>
            </a:r>
            <a:endParaRPr lang="en-US" sz="2400">
              <a:latin typeface="Solway"/>
              <a:ea typeface="Calibri"/>
              <a:cs typeface="Calibri"/>
            </a:endParaRPr>
          </a:p>
          <a:p>
            <a:pPr marL="285750" indent="-285750" algn="just">
              <a:buFont typeface="Wingdings"/>
              <a:buChar char="Ø"/>
            </a:pPr>
            <a:r>
              <a:rPr lang="en-US" sz="2400">
                <a:latin typeface="Solway"/>
                <a:ea typeface="+mn-lt"/>
                <a:cs typeface="+mn-lt"/>
              </a:rPr>
              <a:t>Recent datasets like CCTV-Fights and UCF-Crime: Introduced real-world surveillance videos but had issues like long durations and coarse annotations.</a:t>
            </a:r>
            <a:endParaRPr lang="en-US" sz="2400">
              <a:latin typeface="Solway"/>
              <a:ea typeface="Calibri"/>
              <a:cs typeface="Calibri"/>
            </a:endParaRPr>
          </a:p>
          <a:p>
            <a:pPr marL="285750" indent="-285750" algn="just">
              <a:buFont typeface="Wingdings"/>
              <a:buChar char="Ø"/>
            </a:pPr>
            <a:endParaRPr lang="en-US" sz="2000">
              <a:latin typeface="Solway Bold"/>
              <a:ea typeface="Calibri"/>
              <a:cs typeface="Calibri"/>
            </a:endParaRPr>
          </a:p>
          <a:p>
            <a:pPr algn="just"/>
            <a:r>
              <a:rPr lang="en-US" sz="2400" b="1">
                <a:latin typeface="Solway Bold"/>
                <a:ea typeface="+mn-lt"/>
                <a:cs typeface="+mn-lt"/>
              </a:rPr>
              <a:t>RWF-2000 Dataset</a:t>
            </a:r>
            <a:r>
              <a:rPr lang="en-US" sz="2400">
                <a:latin typeface="Solway Bold"/>
                <a:ea typeface="+mn-lt"/>
                <a:cs typeface="+mn-lt"/>
              </a:rPr>
              <a:t>:</a:t>
            </a:r>
          </a:p>
          <a:p>
            <a:pPr algn="just"/>
            <a:endParaRPr lang="en-US" sz="2000">
              <a:latin typeface="Solway Bold"/>
              <a:ea typeface="+mn-lt"/>
              <a:cs typeface="+mn-lt"/>
            </a:endParaRPr>
          </a:p>
          <a:p>
            <a:pPr marL="285750" indent="-285750" algn="just">
              <a:buFont typeface="Wingdings"/>
              <a:buChar char="Ø"/>
            </a:pPr>
            <a:r>
              <a:rPr lang="en-US" sz="2400">
                <a:latin typeface="Solway"/>
                <a:ea typeface="+mn-lt"/>
                <a:cs typeface="+mn-lt"/>
              </a:rPr>
              <a:t>Contains 2,000 trimmed clips of real-world violent incidents captured by security cameras.</a:t>
            </a:r>
          </a:p>
          <a:p>
            <a:pPr marL="285750" indent="-285750" algn="just">
              <a:buFont typeface="Wingdings"/>
              <a:buChar char="Ø"/>
            </a:pPr>
            <a:r>
              <a:rPr lang="en-US" sz="2400">
                <a:latin typeface="Solway"/>
                <a:ea typeface="+mn-lt"/>
                <a:cs typeface="+mn-lt"/>
              </a:rPr>
              <a:t>Balanced categories (violent/non-violent) and ensures minimal training/test overlap.</a:t>
            </a:r>
          </a:p>
          <a:p>
            <a:pPr marL="742950" lvl="1" indent="-285750" algn="just">
              <a:buFont typeface="Arial"/>
              <a:buChar char="•"/>
            </a:pPr>
            <a:endParaRPr lang="en-US" sz="2400">
              <a:latin typeface="Solway"/>
              <a:ea typeface="Calibri"/>
              <a:cs typeface="Calibri"/>
            </a:endParaRPr>
          </a:p>
          <a:p>
            <a:pPr algn="just"/>
            <a:endParaRPr lang="en-US" sz="2400">
              <a:latin typeface="Solway"/>
              <a:ea typeface="Calibri"/>
              <a:cs typeface="Calibri"/>
            </a:endParaRPr>
          </a:p>
          <a:p>
            <a:pPr algn="just">
              <a:lnSpc>
                <a:spcPts val="3264"/>
              </a:lnSpc>
            </a:pPr>
            <a:br>
              <a:rPr lang="en-US"/>
            </a:br>
            <a:endParaRPr lang="en-US">
              <a:ea typeface="Calibri"/>
              <a:cs typeface="Calibri"/>
            </a:endParaRPr>
          </a:p>
        </p:txBody>
      </p:sp>
      <p:sp>
        <p:nvSpPr>
          <p:cNvPr id="10" name="TextBox 10"/>
          <p:cNvSpPr txBox="1"/>
          <p:nvPr/>
        </p:nvSpPr>
        <p:spPr>
          <a:xfrm>
            <a:off x="1004962" y="1138238"/>
            <a:ext cx="10086411" cy="463268"/>
          </a:xfrm>
          <a:prstGeom prst="rect">
            <a:avLst/>
          </a:prstGeom>
        </p:spPr>
        <p:txBody>
          <a:bodyPr lIns="0" tIns="0" rIns="0" bIns="0" rtlCol="0" anchor="t">
            <a:spAutoFit/>
          </a:bodyPr>
          <a:lstStyle/>
          <a:p>
            <a:pPr>
              <a:lnSpc>
                <a:spcPts val="3599"/>
              </a:lnSpc>
            </a:pPr>
            <a:r>
              <a:rPr lang="en-US" sz="3950" b="1">
                <a:solidFill>
                  <a:srgbClr val="242622"/>
                </a:solidFill>
                <a:latin typeface="Lilita One"/>
                <a:ea typeface="Lilita One"/>
                <a:cs typeface="Lilita One"/>
                <a:sym typeface="Lilita One"/>
              </a:rPr>
              <a:t>3/ Related Work</a:t>
            </a:r>
            <a:endParaRPr lang="en-US" sz="3950" b="1">
              <a:solidFill>
                <a:srgbClr val="242622"/>
              </a:solidFill>
              <a:latin typeface="Lilita One"/>
              <a:ea typeface="Lilita One"/>
              <a:cs typeface="Lilita One"/>
            </a:endParaRPr>
          </a:p>
        </p:txBody>
      </p:sp>
      <p:sp>
        <p:nvSpPr>
          <p:cNvPr id="12" name="TextBox 12"/>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4</a:t>
            </a:r>
          </a:p>
        </p:txBody>
      </p:sp>
      <p:grpSp>
        <p:nvGrpSpPr>
          <p:cNvPr id="13" name="Group 5">
            <a:extLst>
              <a:ext uri="{FF2B5EF4-FFF2-40B4-BE49-F238E27FC236}">
                <a16:creationId xmlns:a16="http://schemas.microsoft.com/office/drawing/2014/main" id="{EE636BB3-0A50-F68B-0A63-2C877196BE5F}"/>
              </a:ext>
            </a:extLst>
          </p:cNvPr>
          <p:cNvGrpSpPr/>
          <p:nvPr/>
        </p:nvGrpSpPr>
        <p:grpSpPr>
          <a:xfrm>
            <a:off x="822300" y="2575932"/>
            <a:ext cx="370005" cy="342126"/>
            <a:chOff x="0" y="0"/>
            <a:chExt cx="812800" cy="812800"/>
          </a:xfrm>
        </p:grpSpPr>
        <p:sp>
          <p:nvSpPr>
            <p:cNvPr id="9" name="Freeform 6">
              <a:extLst>
                <a:ext uri="{FF2B5EF4-FFF2-40B4-BE49-F238E27FC236}">
                  <a16:creationId xmlns:a16="http://schemas.microsoft.com/office/drawing/2014/main" id="{65A05261-D1ED-BAB7-8A5D-E7A42889E98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11" name="TextBox 7">
              <a:extLst>
                <a:ext uri="{FF2B5EF4-FFF2-40B4-BE49-F238E27FC236}">
                  <a16:creationId xmlns:a16="http://schemas.microsoft.com/office/drawing/2014/main" id="{41ECAB6A-9D55-4343-961C-D019A69BF58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795438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7266873">
            <a:off x="13465693" y="5208208"/>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4" name="Freeform 4"/>
          <p:cNvSpPr/>
          <p:nvPr/>
        </p:nvSpPr>
        <p:spPr>
          <a:xfrm>
            <a:off x="15336007" y="6773200"/>
            <a:ext cx="2747152" cy="3513800"/>
          </a:xfrm>
          <a:custGeom>
            <a:avLst/>
            <a:gdLst/>
            <a:ahLst/>
            <a:cxnLst/>
            <a:rect l="l" t="t" r="r" b="b"/>
            <a:pathLst>
              <a:path w="2747152" h="3513800">
                <a:moveTo>
                  <a:pt x="0" y="0"/>
                </a:moveTo>
                <a:lnTo>
                  <a:pt x="2747153" y="0"/>
                </a:lnTo>
                <a:lnTo>
                  <a:pt x="2747153" y="3513800"/>
                </a:lnTo>
                <a:lnTo>
                  <a:pt x="0" y="3513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grpSp>
        <p:nvGrpSpPr>
          <p:cNvPr id="5" name="Group 5"/>
          <p:cNvGrpSpPr/>
          <p:nvPr/>
        </p:nvGrpSpPr>
        <p:grpSpPr>
          <a:xfrm>
            <a:off x="17259300" y="1593856"/>
            <a:ext cx="1647720" cy="164772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85222" y="1913551"/>
            <a:ext cx="13980884" cy="5972148"/>
          </a:xfrm>
          <a:prstGeom prst="rect">
            <a:avLst/>
          </a:prstGeom>
        </p:spPr>
        <p:txBody>
          <a:bodyPr lIns="0" tIns="0" rIns="0" bIns="0" rtlCol="0" anchor="t">
            <a:spAutoFit/>
          </a:bodyPr>
          <a:lstStyle/>
          <a:p>
            <a:pPr algn="just"/>
            <a:r>
              <a:rPr lang="en-US" sz="2400" b="1">
                <a:latin typeface="Solway Bold"/>
                <a:ea typeface="+mn-lt"/>
                <a:cs typeface="+mn-lt"/>
              </a:rPr>
              <a:t>Methods for Violence Detection</a:t>
            </a:r>
            <a:endParaRPr lang="en-US">
              <a:latin typeface="Solway Bold"/>
              <a:ea typeface="+mn-lt"/>
              <a:cs typeface="+mn-lt"/>
            </a:endParaRPr>
          </a:p>
          <a:p>
            <a:pPr algn="just"/>
            <a:endParaRPr lang="en-US" sz="2400" b="1">
              <a:latin typeface="Solway Bold"/>
              <a:ea typeface="+mn-lt"/>
              <a:cs typeface="+mn-lt"/>
            </a:endParaRPr>
          </a:p>
          <a:p>
            <a:pPr algn="just"/>
            <a:r>
              <a:rPr lang="en-US" sz="2400" b="1">
                <a:latin typeface="Solway Bold"/>
                <a:ea typeface="+mn-lt"/>
                <a:cs typeface="+mn-lt"/>
              </a:rPr>
              <a:t>Traditional Approaches</a:t>
            </a:r>
            <a:r>
              <a:rPr lang="en-US" sz="2400">
                <a:latin typeface="Solway Bold"/>
                <a:ea typeface="+mn-lt"/>
                <a:cs typeface="+mn-lt"/>
              </a:rPr>
              <a:t>:</a:t>
            </a:r>
          </a:p>
          <a:p>
            <a:pPr algn="just"/>
            <a:endParaRPr lang="en-US">
              <a:latin typeface="Solway"/>
              <a:ea typeface="+mn-lt"/>
              <a:cs typeface="+mn-lt"/>
            </a:endParaRPr>
          </a:p>
          <a:p>
            <a:pPr marL="285750" indent="-285750" algn="just">
              <a:buFont typeface="Wingdings"/>
              <a:buChar char="Ø"/>
            </a:pPr>
            <a:r>
              <a:rPr lang="en-US" sz="2400">
                <a:latin typeface="Solway"/>
                <a:ea typeface="+mn-lt"/>
                <a:cs typeface="+mn-lt"/>
              </a:rPr>
              <a:t>Used handcrafted features (e.g., </a:t>
            </a:r>
            <a:r>
              <a:rPr lang="en-US" sz="2400" err="1">
                <a:latin typeface="Solway"/>
                <a:ea typeface="+mn-lt"/>
                <a:cs typeface="+mn-lt"/>
              </a:rPr>
              <a:t>iDT</a:t>
            </a:r>
            <a:r>
              <a:rPr lang="en-US" sz="2400">
                <a:latin typeface="Solway"/>
                <a:ea typeface="+mn-lt"/>
                <a:cs typeface="+mn-lt"/>
              </a:rPr>
              <a:t>, </a:t>
            </a:r>
            <a:r>
              <a:rPr lang="en-US" sz="2400" err="1">
                <a:latin typeface="Solway"/>
                <a:ea typeface="+mn-lt"/>
                <a:cs typeface="+mn-lt"/>
              </a:rPr>
              <a:t>MoSIFT</a:t>
            </a:r>
            <a:r>
              <a:rPr lang="en-US" sz="2400">
                <a:latin typeface="Solway"/>
                <a:ea typeface="+mn-lt"/>
                <a:cs typeface="+mn-lt"/>
              </a:rPr>
              <a:t>, STIPs) with shallow classifiers (e.g., SVM).</a:t>
            </a:r>
            <a:endParaRPr lang="en-US" sz="2400">
              <a:latin typeface="Solway"/>
              <a:ea typeface="Calibri"/>
              <a:cs typeface="Calibri"/>
            </a:endParaRPr>
          </a:p>
          <a:p>
            <a:pPr marL="285750" indent="-285750" algn="just">
              <a:buFont typeface="Wingdings"/>
              <a:buChar char="Ø"/>
            </a:pPr>
            <a:r>
              <a:rPr lang="en-US" sz="2400">
                <a:latin typeface="Solway"/>
                <a:ea typeface="+mn-lt"/>
                <a:cs typeface="+mn-lt"/>
              </a:rPr>
              <a:t>Worked well for simple cases but lacked generalization.</a:t>
            </a:r>
          </a:p>
          <a:p>
            <a:pPr algn="just"/>
            <a:endParaRPr lang="en-US" sz="2400">
              <a:latin typeface="Solway Bold"/>
              <a:ea typeface="+mn-lt"/>
              <a:cs typeface="+mn-lt"/>
            </a:endParaRPr>
          </a:p>
          <a:p>
            <a:pPr marL="285750" indent="-285750" algn="just">
              <a:buFont typeface="Wingdings"/>
              <a:buChar char="Ø"/>
            </a:pPr>
            <a:r>
              <a:rPr lang="en-US" sz="2400" b="1">
                <a:latin typeface="Solway Bold"/>
                <a:ea typeface="+mn-lt"/>
                <a:cs typeface="+mn-lt"/>
              </a:rPr>
              <a:t>Deep Learning Approaches</a:t>
            </a:r>
            <a:r>
              <a:rPr lang="en-US" sz="2400">
                <a:latin typeface="Solway Bold"/>
                <a:ea typeface="+mn-lt"/>
                <a:cs typeface="+mn-lt"/>
              </a:rPr>
              <a:t>:</a:t>
            </a:r>
          </a:p>
          <a:p>
            <a:pPr marL="285750" indent="-285750" algn="just">
              <a:buFont typeface="Wingdings"/>
              <a:buChar char="Ø"/>
            </a:pPr>
            <a:endParaRPr lang="en-US">
              <a:latin typeface="Solway"/>
              <a:ea typeface="+mn-lt"/>
              <a:cs typeface="+mn-lt"/>
            </a:endParaRPr>
          </a:p>
          <a:p>
            <a:pPr marL="285750" indent="-285750" algn="just">
              <a:buFont typeface="Wingdings"/>
              <a:buChar char="Ø"/>
            </a:pPr>
            <a:r>
              <a:rPr lang="en-US" sz="2400">
                <a:latin typeface="Solway"/>
                <a:ea typeface="+mn-lt"/>
                <a:cs typeface="+mn-lt"/>
              </a:rPr>
              <a:t>Popular architectures: </a:t>
            </a:r>
            <a:r>
              <a:rPr lang="en-US" sz="2400" err="1">
                <a:latin typeface="Solway"/>
                <a:ea typeface="+mn-lt"/>
                <a:cs typeface="+mn-lt"/>
              </a:rPr>
              <a:t>ConvLSTM</a:t>
            </a:r>
            <a:r>
              <a:rPr lang="en-US" sz="2400">
                <a:latin typeface="Solway"/>
                <a:ea typeface="+mn-lt"/>
                <a:cs typeface="+mn-lt"/>
              </a:rPr>
              <a:t>, C3D, Two-Stream Networks.</a:t>
            </a:r>
          </a:p>
          <a:p>
            <a:pPr marL="285750" indent="-285750" algn="just">
              <a:buFont typeface="Wingdings"/>
              <a:buChar char="Ø"/>
            </a:pPr>
            <a:r>
              <a:rPr lang="en-US" sz="2400">
                <a:latin typeface="Solway"/>
                <a:ea typeface="+mn-lt"/>
                <a:cs typeface="+mn-lt"/>
              </a:rPr>
              <a:t>Combine spatial and temporal features, often using RGB and optical flow inputs.</a:t>
            </a:r>
          </a:p>
          <a:p>
            <a:pPr marL="285750" indent="-285750" algn="just">
              <a:buFont typeface="Wingdings"/>
              <a:buChar char="Ø"/>
            </a:pPr>
            <a:r>
              <a:rPr lang="en-US" sz="2400">
                <a:latin typeface="Solway"/>
                <a:ea typeface="+mn-lt"/>
                <a:cs typeface="+mn-lt"/>
              </a:rPr>
              <a:t>Require diverse datasets to mitigate overfitting but outperform traditional methods.</a:t>
            </a:r>
            <a:endParaRPr lang="en-US" sz="2400">
              <a:latin typeface="Solway"/>
              <a:ea typeface="Calibri"/>
              <a:cs typeface="Calibri"/>
            </a:endParaRPr>
          </a:p>
          <a:p>
            <a:pPr algn="just"/>
            <a:endParaRPr lang="en-US" sz="2400">
              <a:latin typeface="Solway"/>
              <a:ea typeface="+mn-lt"/>
              <a:cs typeface="+mn-lt"/>
            </a:endParaRPr>
          </a:p>
          <a:p>
            <a:pPr marL="742950" lvl="1" indent="-285750" algn="just">
              <a:buFont typeface="Arial"/>
              <a:buChar char="•"/>
            </a:pPr>
            <a:endParaRPr lang="en-US">
              <a:latin typeface="Solway"/>
            </a:endParaRPr>
          </a:p>
          <a:p>
            <a:pPr algn="just"/>
            <a:endParaRPr lang="en-US">
              <a:latin typeface="Solway"/>
              <a:ea typeface="Calibri"/>
              <a:cs typeface="Calibri"/>
            </a:endParaRPr>
          </a:p>
          <a:p>
            <a:pPr algn="just">
              <a:lnSpc>
                <a:spcPts val="3264"/>
              </a:lnSpc>
            </a:pPr>
            <a:br>
              <a:rPr lang="en-US"/>
            </a:br>
            <a:endParaRPr lang="en-US">
              <a:ea typeface="Calibri"/>
              <a:cs typeface="Calibri"/>
            </a:endParaRPr>
          </a:p>
        </p:txBody>
      </p:sp>
      <p:sp>
        <p:nvSpPr>
          <p:cNvPr id="12" name="TextBox 12"/>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sym typeface="Solway Bold"/>
              </a:rPr>
              <a:t>5</a:t>
            </a:r>
            <a:endParaRPr lang="en-US" sz="3199" b="1">
              <a:solidFill>
                <a:srgbClr val="000000"/>
              </a:solidFill>
              <a:latin typeface="Solway Bold"/>
              <a:ea typeface="Solway Bold"/>
              <a:cs typeface="Solway Bold"/>
              <a:sym typeface="Solway Bold"/>
            </a:endParaRPr>
          </a:p>
        </p:txBody>
      </p:sp>
      <p:sp>
        <p:nvSpPr>
          <p:cNvPr id="9" name="TextBox 10">
            <a:extLst>
              <a:ext uri="{FF2B5EF4-FFF2-40B4-BE49-F238E27FC236}">
                <a16:creationId xmlns:a16="http://schemas.microsoft.com/office/drawing/2014/main" id="{E72CE854-9BF8-9A6B-5D12-C5F36D72916D}"/>
              </a:ext>
            </a:extLst>
          </p:cNvPr>
          <p:cNvSpPr txBox="1"/>
          <p:nvPr/>
        </p:nvSpPr>
        <p:spPr>
          <a:xfrm>
            <a:off x="1004962" y="1138238"/>
            <a:ext cx="10086411" cy="463268"/>
          </a:xfrm>
          <a:prstGeom prst="rect">
            <a:avLst/>
          </a:prstGeom>
        </p:spPr>
        <p:txBody>
          <a:bodyPr lIns="0" tIns="0" rIns="0" bIns="0" rtlCol="0" anchor="t">
            <a:spAutoFit/>
          </a:bodyPr>
          <a:lstStyle/>
          <a:p>
            <a:pPr>
              <a:lnSpc>
                <a:spcPts val="3599"/>
              </a:lnSpc>
            </a:pPr>
            <a:r>
              <a:rPr lang="en-US" sz="3950" b="1">
                <a:solidFill>
                  <a:srgbClr val="242622"/>
                </a:solidFill>
                <a:latin typeface="Lilita One"/>
                <a:ea typeface="Lilita One"/>
                <a:cs typeface="Lilita One"/>
                <a:sym typeface="Lilita One"/>
              </a:rPr>
              <a:t>3/ Related Work</a:t>
            </a:r>
            <a:endParaRPr lang="en-US" sz="3950" b="1">
              <a:solidFill>
                <a:srgbClr val="242622"/>
              </a:solidFill>
              <a:latin typeface="Lilita One"/>
              <a:ea typeface="Lilita One"/>
              <a:cs typeface="Lilita One"/>
            </a:endParaRPr>
          </a:p>
        </p:txBody>
      </p:sp>
      <p:grpSp>
        <p:nvGrpSpPr>
          <p:cNvPr id="13" name="Group 5">
            <a:extLst>
              <a:ext uri="{FF2B5EF4-FFF2-40B4-BE49-F238E27FC236}">
                <a16:creationId xmlns:a16="http://schemas.microsoft.com/office/drawing/2014/main" id="{6998E0D4-54A3-65E8-A4E6-D2B44BD5D406}"/>
              </a:ext>
            </a:extLst>
          </p:cNvPr>
          <p:cNvGrpSpPr/>
          <p:nvPr/>
        </p:nvGrpSpPr>
        <p:grpSpPr>
          <a:xfrm>
            <a:off x="627154" y="1906859"/>
            <a:ext cx="370005" cy="342126"/>
            <a:chOff x="0" y="0"/>
            <a:chExt cx="812800" cy="812800"/>
          </a:xfrm>
        </p:grpSpPr>
        <p:sp>
          <p:nvSpPr>
            <p:cNvPr id="10" name="Freeform 6">
              <a:extLst>
                <a:ext uri="{FF2B5EF4-FFF2-40B4-BE49-F238E27FC236}">
                  <a16:creationId xmlns:a16="http://schemas.microsoft.com/office/drawing/2014/main" id="{1E71A2EF-5129-B306-36F3-97010BBBD10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BD3A"/>
            </a:solidFill>
          </p:spPr>
          <p:txBody>
            <a:bodyPr/>
            <a:lstStyle/>
            <a:p>
              <a:endParaRPr lang="en-TW"/>
            </a:p>
          </p:txBody>
        </p:sp>
        <p:sp>
          <p:nvSpPr>
            <p:cNvPr id="11" name="TextBox 7">
              <a:extLst>
                <a:ext uri="{FF2B5EF4-FFF2-40B4-BE49-F238E27FC236}">
                  <a16:creationId xmlns:a16="http://schemas.microsoft.com/office/drawing/2014/main" id="{8DDDB970-37EE-1ED9-35F8-9E49D4937E7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286594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7266873">
            <a:off x="13465693" y="5208208"/>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4" name="Freeform 4"/>
          <p:cNvSpPr/>
          <p:nvPr/>
        </p:nvSpPr>
        <p:spPr>
          <a:xfrm>
            <a:off x="15336007" y="6773200"/>
            <a:ext cx="2747152" cy="3513800"/>
          </a:xfrm>
          <a:custGeom>
            <a:avLst/>
            <a:gdLst/>
            <a:ahLst/>
            <a:cxnLst/>
            <a:rect l="l" t="t" r="r" b="b"/>
            <a:pathLst>
              <a:path w="2747152" h="3513800">
                <a:moveTo>
                  <a:pt x="0" y="0"/>
                </a:moveTo>
                <a:lnTo>
                  <a:pt x="2747153" y="0"/>
                </a:lnTo>
                <a:lnTo>
                  <a:pt x="2747153" y="3513800"/>
                </a:lnTo>
                <a:lnTo>
                  <a:pt x="0" y="3513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grpSp>
        <p:nvGrpSpPr>
          <p:cNvPr id="5" name="Group 5"/>
          <p:cNvGrpSpPr/>
          <p:nvPr/>
        </p:nvGrpSpPr>
        <p:grpSpPr>
          <a:xfrm>
            <a:off x="17259300" y="1593856"/>
            <a:ext cx="1647720" cy="164772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85222" y="1913551"/>
            <a:ext cx="13980884" cy="7264809"/>
          </a:xfrm>
          <a:prstGeom prst="rect">
            <a:avLst/>
          </a:prstGeom>
        </p:spPr>
        <p:txBody>
          <a:bodyPr lIns="0" tIns="0" rIns="0" bIns="0" rtlCol="0" anchor="t">
            <a:spAutoFit/>
          </a:bodyPr>
          <a:lstStyle/>
          <a:p>
            <a:pPr algn="just"/>
            <a:r>
              <a:rPr lang="en-US" sz="2400">
                <a:latin typeface="Solway Bold"/>
                <a:ea typeface="+mn-lt"/>
                <a:cs typeface="+mn-lt"/>
              </a:rPr>
              <a:t>Gaps Identified</a:t>
            </a:r>
            <a:endParaRPr lang="en-US">
              <a:latin typeface="Solway Bold"/>
            </a:endParaRPr>
          </a:p>
          <a:p>
            <a:pPr algn="just"/>
            <a:endParaRPr lang="en-US" sz="2400">
              <a:latin typeface="Solway Bold"/>
              <a:ea typeface="+mn-lt"/>
              <a:cs typeface="+mn-lt"/>
            </a:endParaRPr>
          </a:p>
          <a:p>
            <a:pPr marL="342900" indent="-342900" algn="just">
              <a:buFont typeface="Wingdings"/>
              <a:buChar char="Ø"/>
            </a:pPr>
            <a:r>
              <a:rPr lang="en-US" sz="2400">
                <a:latin typeface="Solway"/>
                <a:ea typeface="+mn-lt"/>
                <a:cs typeface="+mn-lt"/>
              </a:rPr>
              <a:t>High computational costs (e.g., 3D CNNs, optical flow).</a:t>
            </a:r>
            <a:endParaRPr lang="en-US" sz="2400">
              <a:latin typeface="Solway"/>
              <a:ea typeface="Calibri"/>
              <a:cs typeface="Calibri"/>
            </a:endParaRPr>
          </a:p>
          <a:p>
            <a:pPr marL="342900" indent="-342900" algn="just">
              <a:buFont typeface="Wingdings"/>
              <a:buChar char="Ø"/>
            </a:pPr>
            <a:r>
              <a:rPr lang="en-US" sz="2400">
                <a:latin typeface="Solway"/>
                <a:ea typeface="+mn-lt"/>
                <a:cs typeface="+mn-lt"/>
              </a:rPr>
              <a:t>Dependency on noisy data (e.g., raw video frames with background noise).</a:t>
            </a:r>
            <a:endParaRPr lang="en-US" sz="2400">
              <a:latin typeface="Solway"/>
              <a:ea typeface="Calibri"/>
              <a:cs typeface="Calibri"/>
            </a:endParaRPr>
          </a:p>
          <a:p>
            <a:pPr marL="342900" indent="-342900" algn="just">
              <a:buFont typeface="Wingdings"/>
              <a:buChar char="Ø"/>
            </a:pPr>
            <a:r>
              <a:rPr lang="en-US" sz="2400">
                <a:latin typeface="Solway"/>
                <a:ea typeface="+mn-lt"/>
                <a:cs typeface="+mn-lt"/>
              </a:rPr>
              <a:t>Challenges in real-time processing.</a:t>
            </a:r>
            <a:endParaRPr lang="en-US" sz="2400">
              <a:latin typeface="Solway"/>
              <a:ea typeface="Calibri"/>
              <a:cs typeface="Calibri"/>
            </a:endParaRPr>
          </a:p>
          <a:p>
            <a:pPr marL="342900" indent="-342900" algn="just">
              <a:buFont typeface="Wingdings"/>
              <a:buChar char="Ø"/>
            </a:pPr>
            <a:endParaRPr lang="en-US" sz="2400">
              <a:latin typeface="Solway"/>
              <a:ea typeface="Calibri"/>
              <a:cs typeface="Calibri"/>
            </a:endParaRPr>
          </a:p>
          <a:p>
            <a:pPr algn="just"/>
            <a:r>
              <a:rPr lang="en-US" sz="2400" b="1">
                <a:latin typeface="Solway Bold"/>
              </a:rPr>
              <a:t>How This Paper Advances the Field</a:t>
            </a:r>
            <a:endParaRPr lang="en-US" sz="2400">
              <a:latin typeface="Solway Bold"/>
            </a:endParaRPr>
          </a:p>
          <a:p>
            <a:pPr marL="342900" indent="-342900" algn="just">
              <a:buFont typeface="Wingdings"/>
              <a:buChar char="Ø"/>
            </a:pPr>
            <a:r>
              <a:rPr lang="en-US" sz="2400">
                <a:latin typeface="Solway"/>
                <a:ea typeface="+mn-lt"/>
                <a:cs typeface="+mn-lt"/>
              </a:rPr>
              <a:t>Simplifies input by focusing on </a:t>
            </a:r>
            <a:r>
              <a:rPr lang="en-US" sz="2400" b="1">
                <a:latin typeface="Solway"/>
                <a:ea typeface="+mn-lt"/>
                <a:cs typeface="+mn-lt"/>
              </a:rPr>
              <a:t>skeletons</a:t>
            </a:r>
            <a:r>
              <a:rPr lang="en-US" sz="2400">
                <a:latin typeface="Solway"/>
                <a:ea typeface="+mn-lt"/>
                <a:cs typeface="+mn-lt"/>
              </a:rPr>
              <a:t> (essential body movements) and </a:t>
            </a:r>
            <a:r>
              <a:rPr lang="en-US" sz="2400" b="1">
                <a:latin typeface="Solway"/>
                <a:ea typeface="+mn-lt"/>
                <a:cs typeface="+mn-lt"/>
              </a:rPr>
              <a:t>frame differences</a:t>
            </a:r>
            <a:r>
              <a:rPr lang="en-US" sz="2400">
                <a:latin typeface="Solway"/>
                <a:ea typeface="+mn-lt"/>
                <a:cs typeface="+mn-lt"/>
              </a:rPr>
              <a:t> (inter-frame dynamics).</a:t>
            </a:r>
            <a:endParaRPr lang="en-US" sz="2400">
              <a:latin typeface="Solway"/>
              <a:ea typeface="Calibri"/>
              <a:cs typeface="Calibri"/>
            </a:endParaRPr>
          </a:p>
          <a:p>
            <a:pPr marL="342900" indent="-342900" algn="just">
              <a:buFont typeface="Wingdings"/>
              <a:buChar char="Ø"/>
            </a:pPr>
            <a:r>
              <a:rPr lang="en-US" sz="2400">
                <a:latin typeface="Solway"/>
                <a:ea typeface="+mn-lt"/>
                <a:cs typeface="+mn-lt"/>
              </a:rPr>
              <a:t>Combines both pipelines using an </a:t>
            </a:r>
            <a:r>
              <a:rPr lang="en-US" sz="2400" b="1">
                <a:latin typeface="Solway"/>
                <a:ea typeface="+mn-lt"/>
                <a:cs typeface="+mn-lt"/>
              </a:rPr>
              <a:t>addition-based fusion</a:t>
            </a:r>
            <a:r>
              <a:rPr lang="en-US" sz="2400">
                <a:latin typeface="Solway"/>
                <a:ea typeface="+mn-lt"/>
                <a:cs typeface="+mn-lt"/>
              </a:rPr>
              <a:t> for robustness against pipeline failures.</a:t>
            </a:r>
            <a:endParaRPr lang="en-US" sz="2400">
              <a:latin typeface="Solway"/>
              <a:ea typeface="Calibri"/>
              <a:cs typeface="Calibri"/>
            </a:endParaRPr>
          </a:p>
          <a:p>
            <a:pPr marL="342900" indent="-342900" algn="just">
              <a:buFont typeface="Wingdings"/>
              <a:buChar char="Ø"/>
            </a:pPr>
            <a:r>
              <a:rPr lang="en-US" sz="2400">
                <a:latin typeface="Solway"/>
                <a:ea typeface="+mn-lt"/>
                <a:cs typeface="+mn-lt"/>
              </a:rPr>
              <a:t>Uses </a:t>
            </a:r>
            <a:r>
              <a:rPr lang="en-US" sz="2400" b="1" err="1">
                <a:latin typeface="Solway"/>
                <a:ea typeface="+mn-lt"/>
                <a:cs typeface="+mn-lt"/>
              </a:rPr>
              <a:t>ConvLSTM</a:t>
            </a:r>
            <a:r>
              <a:rPr lang="en-US" sz="2400">
                <a:latin typeface="Solway"/>
                <a:ea typeface="+mn-lt"/>
                <a:cs typeface="+mn-lt"/>
              </a:rPr>
              <a:t> for efficient </a:t>
            </a:r>
            <a:r>
              <a:rPr lang="en-US" sz="2400" err="1">
                <a:latin typeface="Solway"/>
                <a:ea typeface="+mn-lt"/>
                <a:cs typeface="+mn-lt"/>
              </a:rPr>
              <a:t>spatio</a:t>
            </a:r>
            <a:r>
              <a:rPr lang="en-US" sz="2400">
                <a:latin typeface="Solway"/>
                <a:ea typeface="+mn-lt"/>
                <a:cs typeface="+mn-lt"/>
              </a:rPr>
              <a:t>-temporal aggregation with fewer parameters.</a:t>
            </a:r>
            <a:endParaRPr lang="en-US" sz="2400">
              <a:latin typeface="Solway"/>
              <a:ea typeface="Calibri"/>
              <a:cs typeface="Calibri"/>
            </a:endParaRPr>
          </a:p>
          <a:p>
            <a:pPr marL="342900" indent="-342900" algn="just">
              <a:buFont typeface="Wingdings"/>
              <a:buChar char="Ø"/>
            </a:pPr>
            <a:r>
              <a:rPr lang="en-US" sz="2400">
                <a:latin typeface="Solway"/>
                <a:ea typeface="+mn-lt"/>
                <a:cs typeface="+mn-lt"/>
              </a:rPr>
              <a:t>Achieves real-time performance with superior accuracy compared to prior models.</a:t>
            </a:r>
            <a:endParaRPr lang="en-US" sz="2400">
              <a:latin typeface="Solway"/>
              <a:ea typeface="Calibri"/>
              <a:cs typeface="Calibri"/>
            </a:endParaRPr>
          </a:p>
          <a:p>
            <a:pPr marL="342900" indent="-342900" algn="just">
              <a:buFont typeface="Wingdings"/>
              <a:buChar char="Ø"/>
            </a:pPr>
            <a:endParaRPr lang="en-US" sz="2400">
              <a:latin typeface="Solway"/>
              <a:ea typeface="Calibri"/>
              <a:cs typeface="Calibri"/>
            </a:endParaRPr>
          </a:p>
          <a:p>
            <a:pPr marL="342900" indent="-342900" algn="just">
              <a:buFont typeface="Wingdings"/>
              <a:buChar char="Ø"/>
            </a:pPr>
            <a:endParaRPr lang="en-US" sz="2400">
              <a:latin typeface="Solway"/>
              <a:ea typeface="Calibri"/>
              <a:cs typeface="Calibri"/>
            </a:endParaRPr>
          </a:p>
          <a:p>
            <a:pPr algn="just"/>
            <a:endParaRPr lang="en-US" sz="2400">
              <a:latin typeface="Solway"/>
              <a:ea typeface="Calibri"/>
              <a:cs typeface="Calibri"/>
            </a:endParaRPr>
          </a:p>
          <a:p>
            <a:pPr marL="742950" lvl="1" indent="-285750" algn="just">
              <a:buFont typeface="Arial"/>
              <a:buChar char="•"/>
            </a:pPr>
            <a:endParaRPr lang="en-US">
              <a:latin typeface="Solway"/>
              <a:ea typeface="Calibri"/>
              <a:cs typeface="Calibri"/>
            </a:endParaRPr>
          </a:p>
          <a:p>
            <a:pPr algn="just"/>
            <a:endParaRPr lang="en-US">
              <a:latin typeface="Solway"/>
              <a:ea typeface="Calibri"/>
              <a:cs typeface="Calibri"/>
            </a:endParaRPr>
          </a:p>
          <a:p>
            <a:pPr algn="just">
              <a:lnSpc>
                <a:spcPts val="3264"/>
              </a:lnSpc>
            </a:pPr>
            <a:br>
              <a:rPr lang="en-US"/>
            </a:br>
            <a:endParaRPr lang="en-US">
              <a:ea typeface="Calibri"/>
              <a:cs typeface="Calibri"/>
            </a:endParaRPr>
          </a:p>
        </p:txBody>
      </p:sp>
      <p:sp>
        <p:nvSpPr>
          <p:cNvPr id="12" name="TextBox 12"/>
          <p:cNvSpPr txBox="1"/>
          <p:nvPr/>
        </p:nvSpPr>
        <p:spPr>
          <a:xfrm>
            <a:off x="17582828" y="9422793"/>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sym typeface="Solway Bold"/>
              </a:rPr>
              <a:t>6</a:t>
            </a:r>
            <a:endParaRPr lang="en-US" sz="3199" b="1">
              <a:solidFill>
                <a:srgbClr val="000000"/>
              </a:solidFill>
              <a:latin typeface="Solway Bold"/>
              <a:ea typeface="Solway Bold"/>
              <a:cs typeface="Solway Bold"/>
              <a:sym typeface="Solway Bold"/>
            </a:endParaRPr>
          </a:p>
        </p:txBody>
      </p:sp>
      <p:sp>
        <p:nvSpPr>
          <p:cNvPr id="9" name="TextBox 10">
            <a:extLst>
              <a:ext uri="{FF2B5EF4-FFF2-40B4-BE49-F238E27FC236}">
                <a16:creationId xmlns:a16="http://schemas.microsoft.com/office/drawing/2014/main" id="{53874A7C-95E3-2248-381B-422E4AF496C6}"/>
              </a:ext>
            </a:extLst>
          </p:cNvPr>
          <p:cNvSpPr txBox="1"/>
          <p:nvPr/>
        </p:nvSpPr>
        <p:spPr>
          <a:xfrm>
            <a:off x="1004962" y="1138238"/>
            <a:ext cx="10086411" cy="463268"/>
          </a:xfrm>
          <a:prstGeom prst="rect">
            <a:avLst/>
          </a:prstGeom>
        </p:spPr>
        <p:txBody>
          <a:bodyPr lIns="0" tIns="0" rIns="0" bIns="0" rtlCol="0" anchor="t">
            <a:spAutoFit/>
          </a:bodyPr>
          <a:lstStyle/>
          <a:p>
            <a:pPr>
              <a:lnSpc>
                <a:spcPts val="3599"/>
              </a:lnSpc>
            </a:pPr>
            <a:r>
              <a:rPr lang="en-US" sz="3950" b="1">
                <a:solidFill>
                  <a:srgbClr val="242622"/>
                </a:solidFill>
                <a:latin typeface="Lilita One"/>
                <a:ea typeface="Lilita One"/>
                <a:cs typeface="Lilita One"/>
                <a:sym typeface="Lilita One"/>
              </a:rPr>
              <a:t>3/ Related Work</a:t>
            </a:r>
            <a:endParaRPr lang="en-US" sz="3950" b="1">
              <a:solidFill>
                <a:srgbClr val="242622"/>
              </a:solidFill>
              <a:latin typeface="Lilita One"/>
              <a:ea typeface="Lilita One"/>
              <a:cs typeface="Lilita One"/>
            </a:endParaRPr>
          </a:p>
        </p:txBody>
      </p:sp>
    </p:spTree>
    <p:extLst>
      <p:ext uri="{BB962C8B-B14F-4D97-AF65-F5344CB8AC3E}">
        <p14:creationId xmlns:p14="http://schemas.microsoft.com/office/powerpoint/2010/main" val="2369724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3" name="Freeform 3"/>
          <p:cNvSpPr/>
          <p:nvPr/>
        </p:nvSpPr>
        <p:spPr>
          <a:xfrm rot="-7266873">
            <a:off x="13465693" y="5208208"/>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TW"/>
          </a:p>
        </p:txBody>
      </p:sp>
      <p:sp>
        <p:nvSpPr>
          <p:cNvPr id="4" name="Freeform 4"/>
          <p:cNvSpPr/>
          <p:nvPr/>
        </p:nvSpPr>
        <p:spPr>
          <a:xfrm>
            <a:off x="15336007" y="6773200"/>
            <a:ext cx="2747152" cy="3513800"/>
          </a:xfrm>
          <a:custGeom>
            <a:avLst/>
            <a:gdLst/>
            <a:ahLst/>
            <a:cxnLst/>
            <a:rect l="l" t="t" r="r" b="b"/>
            <a:pathLst>
              <a:path w="2747152" h="3513800">
                <a:moveTo>
                  <a:pt x="0" y="0"/>
                </a:moveTo>
                <a:lnTo>
                  <a:pt x="2747153" y="0"/>
                </a:lnTo>
                <a:lnTo>
                  <a:pt x="2747153" y="3513800"/>
                </a:lnTo>
                <a:lnTo>
                  <a:pt x="0" y="3513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TW"/>
          </a:p>
        </p:txBody>
      </p:sp>
      <p:grpSp>
        <p:nvGrpSpPr>
          <p:cNvPr id="5" name="Group 5"/>
          <p:cNvGrpSpPr/>
          <p:nvPr/>
        </p:nvGrpSpPr>
        <p:grpSpPr>
          <a:xfrm>
            <a:off x="17259300" y="1593856"/>
            <a:ext cx="1647720" cy="164772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aphicFrame>
        <p:nvGraphicFramePr>
          <p:cNvPr id="2" name="Diagram 1">
            <a:extLst>
              <a:ext uri="{FF2B5EF4-FFF2-40B4-BE49-F238E27FC236}">
                <a16:creationId xmlns:a16="http://schemas.microsoft.com/office/drawing/2014/main" id="{DD3C8771-01E3-635B-6766-A79926948A79}"/>
              </a:ext>
            </a:extLst>
          </p:cNvPr>
          <p:cNvGraphicFramePr/>
          <p:nvPr/>
        </p:nvGraphicFramePr>
        <p:xfrm>
          <a:off x="1001169" y="818086"/>
          <a:ext cx="14346259" cy="91684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Speech Bubble: Rectangle with Corners Rounded 24">
            <a:extLst>
              <a:ext uri="{FF2B5EF4-FFF2-40B4-BE49-F238E27FC236}">
                <a16:creationId xmlns:a16="http://schemas.microsoft.com/office/drawing/2014/main" id="{4333E445-A1C3-CD60-85E0-54D1138701F5}"/>
              </a:ext>
            </a:extLst>
          </p:cNvPr>
          <p:cNvSpPr/>
          <p:nvPr/>
        </p:nvSpPr>
        <p:spPr>
          <a:xfrm>
            <a:off x="9398228" y="56703"/>
            <a:ext cx="8537505" cy="1533268"/>
          </a:xfrm>
          <a:prstGeom prst="wedgeRoundRectCallou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Sans-Serif"/>
              <a:buChar char="•"/>
            </a:pPr>
            <a:r>
              <a:rPr lang="en-US">
                <a:ea typeface="Calibri"/>
                <a:cs typeface="Calibri"/>
              </a:rPr>
              <a:t>Depend heavily on manual feature engineering (e.g., STIP, </a:t>
            </a:r>
            <a:r>
              <a:rPr lang="en-US" err="1">
                <a:ea typeface="Calibri"/>
                <a:cs typeface="Calibri"/>
              </a:rPr>
              <a:t>MoSIFT</a:t>
            </a:r>
            <a:r>
              <a:rPr lang="en-US">
                <a:ea typeface="Calibri"/>
                <a:cs typeface="Calibri"/>
              </a:rPr>
              <a:t>).</a:t>
            </a:r>
          </a:p>
          <a:p>
            <a:pPr marL="285750" indent="-285750">
              <a:buFont typeface="Arial,Sans-Serif"/>
              <a:buChar char="•"/>
            </a:pPr>
            <a:r>
              <a:rPr lang="en-US">
                <a:ea typeface="Calibri"/>
                <a:cs typeface="Calibri"/>
              </a:rPr>
              <a:t>Limited ability to generalize to diverse scenarios or unseen data.</a:t>
            </a:r>
          </a:p>
          <a:p>
            <a:pPr marL="285750" indent="-285750">
              <a:buFont typeface="Arial,Sans-Serif"/>
              <a:buChar char="•"/>
            </a:pPr>
            <a:r>
              <a:rPr lang="en-US">
                <a:ea typeface="+mn-lt"/>
                <a:cs typeface="+mn-lt"/>
              </a:rPr>
              <a:t>Computationally expensive and unsuitable for real-time processing.</a:t>
            </a:r>
          </a:p>
          <a:p>
            <a:pPr marL="285750" indent="-285750">
              <a:buFont typeface="Arial,Sans-Serif"/>
              <a:buChar char="•"/>
            </a:pPr>
            <a:r>
              <a:rPr lang="en-US">
                <a:ea typeface="+mn-lt"/>
                <a:cs typeface="+mn-lt"/>
              </a:rPr>
              <a:t>Performance degrades in crowded or noisy environments.</a:t>
            </a:r>
            <a:endParaRPr lang="en-US">
              <a:ea typeface="Calibri"/>
              <a:cs typeface="Calibri"/>
            </a:endParaRPr>
          </a:p>
        </p:txBody>
      </p:sp>
      <p:sp>
        <p:nvSpPr>
          <p:cNvPr id="27" name="Speech Bubble: Rectangle with Corners Rounded 26">
            <a:extLst>
              <a:ext uri="{FF2B5EF4-FFF2-40B4-BE49-F238E27FC236}">
                <a16:creationId xmlns:a16="http://schemas.microsoft.com/office/drawing/2014/main" id="{A454D3D9-CA62-FD0A-8FCA-FB9EF8752A86}"/>
              </a:ext>
            </a:extLst>
          </p:cNvPr>
          <p:cNvSpPr/>
          <p:nvPr/>
        </p:nvSpPr>
        <p:spPr>
          <a:xfrm>
            <a:off x="9603585" y="2888156"/>
            <a:ext cx="8337271" cy="2259115"/>
          </a:xfrm>
          <a:prstGeom prst="wedgeRoundRectCallou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marL="285750" indent="-285750">
              <a:buFont typeface="Arial"/>
              <a:buChar char="•"/>
            </a:pPr>
            <a:r>
              <a:rPr lang="en-US">
                <a:ea typeface="+mn-lt"/>
                <a:cs typeface="+mn-lt"/>
              </a:rPr>
              <a:t>Require a large number of parameters, increasing computational cost (overfitting)</a:t>
            </a:r>
            <a:endParaRPr lang="en-US">
              <a:ea typeface="Calibri"/>
              <a:cs typeface="Calibri"/>
            </a:endParaRPr>
          </a:p>
          <a:p>
            <a:pPr marL="285750" indent="-285750">
              <a:buFont typeface="Arial"/>
              <a:buChar char="•"/>
            </a:pPr>
            <a:r>
              <a:rPr lang="en-US">
                <a:ea typeface="+mn-lt"/>
                <a:cs typeface="+mn-lt"/>
              </a:rPr>
              <a:t>CNN + LSTM models lose spatial information during the transition to temporal processing.</a:t>
            </a:r>
          </a:p>
          <a:p>
            <a:pPr marL="285750" indent="-285750">
              <a:buFont typeface="Arial"/>
              <a:buChar char="•"/>
            </a:pPr>
            <a:r>
              <a:rPr lang="en-US">
                <a:ea typeface="+mn-lt"/>
                <a:cs typeface="+mn-lt"/>
              </a:rPr>
              <a:t>Common fusion techniques (e.g., concatenation, element-wise multiplication) do not fully leverage complementary information from spatial and temporal streams</a:t>
            </a:r>
          </a:p>
          <a:p>
            <a:pPr marL="285750" indent="-285750">
              <a:buFont typeface="Arial"/>
              <a:buChar char="•"/>
            </a:pPr>
            <a:r>
              <a:rPr lang="en-US">
                <a:ea typeface="+mn-lt"/>
                <a:cs typeface="+mn-lt"/>
              </a:rPr>
              <a:t>Risk of signal loss when one stream provides zero-valued outputs.</a:t>
            </a:r>
          </a:p>
        </p:txBody>
      </p:sp>
      <p:sp>
        <p:nvSpPr>
          <p:cNvPr id="29" name="Speech Bubble: Rectangle with Corners Rounded 28">
            <a:extLst>
              <a:ext uri="{FF2B5EF4-FFF2-40B4-BE49-F238E27FC236}">
                <a16:creationId xmlns:a16="http://schemas.microsoft.com/office/drawing/2014/main" id="{D019B1CF-89D8-FFA0-D952-FD41B0531E17}"/>
              </a:ext>
            </a:extLst>
          </p:cNvPr>
          <p:cNvSpPr/>
          <p:nvPr/>
        </p:nvSpPr>
        <p:spPr>
          <a:xfrm>
            <a:off x="10469884" y="6297973"/>
            <a:ext cx="7469593" cy="1439787"/>
          </a:xfrm>
          <a:prstGeom prst="wedgeRoundRectCallou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r>
              <a:rPr lang="en-US">
                <a:ea typeface="+mn-lt"/>
                <a:cs typeface="+mn-lt"/>
              </a:rPr>
              <a:t>Accuracy is sensitive to the quality of pose estimators (e.g., SPIL by Su et al., 2020).</a:t>
            </a:r>
            <a:endParaRPr lang="en-US"/>
          </a:p>
          <a:p>
            <a:r>
              <a:rPr lang="en-US">
                <a:ea typeface="+mn-lt"/>
                <a:cs typeface="+mn-lt"/>
              </a:rPr>
              <a:t>Struggle in occluded or crowded environments where pose estimation fails.</a:t>
            </a:r>
            <a:endParaRPr lang="en-US"/>
          </a:p>
          <a:p>
            <a:pPr marL="285750" indent="-285750">
              <a:buFont typeface="Arial"/>
              <a:buChar char="•"/>
            </a:pPr>
            <a:endParaRPr lang="en-US">
              <a:ea typeface="+mn-lt"/>
              <a:cs typeface="+mn-lt"/>
            </a:endParaRPr>
          </a:p>
        </p:txBody>
      </p:sp>
      <p:sp>
        <p:nvSpPr>
          <p:cNvPr id="26" name="TextBox 10">
            <a:extLst>
              <a:ext uri="{FF2B5EF4-FFF2-40B4-BE49-F238E27FC236}">
                <a16:creationId xmlns:a16="http://schemas.microsoft.com/office/drawing/2014/main" id="{FE450296-6C68-7642-97A1-68420E4F08F9}"/>
              </a:ext>
            </a:extLst>
          </p:cNvPr>
          <p:cNvSpPr txBox="1"/>
          <p:nvPr/>
        </p:nvSpPr>
        <p:spPr>
          <a:xfrm>
            <a:off x="1004962" y="357652"/>
            <a:ext cx="10086411" cy="463268"/>
          </a:xfrm>
          <a:prstGeom prst="rect">
            <a:avLst/>
          </a:prstGeom>
        </p:spPr>
        <p:txBody>
          <a:bodyPr lIns="0" tIns="0" rIns="0" bIns="0" rtlCol="0" anchor="t">
            <a:spAutoFit/>
          </a:bodyPr>
          <a:lstStyle/>
          <a:p>
            <a:pPr>
              <a:lnSpc>
                <a:spcPts val="3599"/>
              </a:lnSpc>
            </a:pPr>
            <a:r>
              <a:rPr lang="en-US" sz="3950" b="1">
                <a:solidFill>
                  <a:srgbClr val="242622"/>
                </a:solidFill>
                <a:latin typeface="Lilita One"/>
                <a:ea typeface="Lilita One"/>
                <a:cs typeface="Lilita One"/>
                <a:sym typeface="Lilita One"/>
              </a:rPr>
              <a:t>3/ Related Work</a:t>
            </a:r>
            <a:endParaRPr lang="en-US" sz="3950" b="1">
              <a:solidFill>
                <a:srgbClr val="242622"/>
              </a:solidFill>
              <a:latin typeface="Lilita One"/>
              <a:ea typeface="Lilita One"/>
              <a:cs typeface="Lilita One"/>
            </a:endParaRPr>
          </a:p>
        </p:txBody>
      </p:sp>
      <p:sp>
        <p:nvSpPr>
          <p:cNvPr id="39" name="TextBox 12">
            <a:extLst>
              <a:ext uri="{FF2B5EF4-FFF2-40B4-BE49-F238E27FC236}">
                <a16:creationId xmlns:a16="http://schemas.microsoft.com/office/drawing/2014/main" id="{49CA60E3-7405-28EF-617A-F97DD8B31DA2}"/>
              </a:ext>
            </a:extLst>
          </p:cNvPr>
          <p:cNvSpPr txBox="1"/>
          <p:nvPr/>
        </p:nvSpPr>
        <p:spPr>
          <a:xfrm>
            <a:off x="17582828" y="9422793"/>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7</a:t>
            </a:r>
            <a:endParaRPr lang="en-US" sz="3199" b="1">
              <a:solidFill>
                <a:srgbClr val="000000"/>
              </a:solidFill>
              <a:latin typeface="Solway Bold"/>
              <a:ea typeface="Solway Bold"/>
              <a:cs typeface="Solway Bold"/>
              <a:sym typeface="Solway Bold"/>
            </a:endParaRPr>
          </a:p>
        </p:txBody>
      </p:sp>
    </p:spTree>
    <p:extLst>
      <p:ext uri="{BB962C8B-B14F-4D97-AF65-F5344CB8AC3E}">
        <p14:creationId xmlns:p14="http://schemas.microsoft.com/office/powerpoint/2010/main" val="38945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6650564" y="2063948"/>
            <a:ext cx="7578648" cy="1186825"/>
            <a:chOff x="0" y="0"/>
            <a:chExt cx="2466460" cy="431894"/>
          </a:xfrm>
        </p:grpSpPr>
        <p:sp>
          <p:nvSpPr>
            <p:cNvPr id="3" name="Freeform 3"/>
            <p:cNvSpPr/>
            <p:nvPr/>
          </p:nvSpPr>
          <p:spPr>
            <a:xfrm>
              <a:off x="0" y="0"/>
              <a:ext cx="2466460" cy="431894"/>
            </a:xfrm>
            <a:custGeom>
              <a:avLst/>
              <a:gdLst/>
              <a:ahLst/>
              <a:cxnLst/>
              <a:rect l="l" t="t" r="r" b="b"/>
              <a:pathLst>
                <a:path w="2466460" h="431894">
                  <a:moveTo>
                    <a:pt x="57113" y="0"/>
                  </a:moveTo>
                  <a:lnTo>
                    <a:pt x="2409347" y="0"/>
                  </a:lnTo>
                  <a:cubicBezTo>
                    <a:pt x="2440889" y="0"/>
                    <a:pt x="2466460" y="25570"/>
                    <a:pt x="2466460" y="57113"/>
                  </a:cubicBezTo>
                  <a:lnTo>
                    <a:pt x="2466460" y="374781"/>
                  </a:lnTo>
                  <a:cubicBezTo>
                    <a:pt x="2466460" y="406324"/>
                    <a:pt x="2440889" y="431894"/>
                    <a:pt x="2409347" y="431894"/>
                  </a:cubicBezTo>
                  <a:lnTo>
                    <a:pt x="57113" y="431894"/>
                  </a:lnTo>
                  <a:cubicBezTo>
                    <a:pt x="25570" y="431894"/>
                    <a:pt x="0" y="406324"/>
                    <a:pt x="0" y="374781"/>
                  </a:cubicBezTo>
                  <a:lnTo>
                    <a:pt x="0" y="57113"/>
                  </a:lnTo>
                  <a:cubicBezTo>
                    <a:pt x="0" y="25570"/>
                    <a:pt x="25570" y="0"/>
                    <a:pt x="57113" y="0"/>
                  </a:cubicBezTo>
                  <a:close/>
                </a:path>
              </a:pathLst>
            </a:custGeom>
            <a:solidFill>
              <a:srgbClr val="EDBD3A"/>
            </a:solidFill>
          </p:spPr>
          <p:txBody>
            <a:bodyPr/>
            <a:lstStyle/>
            <a:p>
              <a:endParaRPr lang="en-TW"/>
            </a:p>
          </p:txBody>
        </p:sp>
        <p:sp>
          <p:nvSpPr>
            <p:cNvPr id="4" name="TextBox 4"/>
            <p:cNvSpPr txBox="1"/>
            <p:nvPr/>
          </p:nvSpPr>
          <p:spPr>
            <a:xfrm>
              <a:off x="0" y="47625"/>
              <a:ext cx="2466460" cy="384269"/>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5474827" y="2063948"/>
            <a:ext cx="1480228" cy="1186825"/>
            <a:chOff x="0" y="0"/>
            <a:chExt cx="538666" cy="431894"/>
          </a:xfrm>
        </p:grpSpPr>
        <p:sp>
          <p:nvSpPr>
            <p:cNvPr id="6" name="Freeform 6"/>
            <p:cNvSpPr/>
            <p:nvPr/>
          </p:nvSpPr>
          <p:spPr>
            <a:xfrm>
              <a:off x="0" y="0"/>
              <a:ext cx="538666" cy="431894"/>
            </a:xfrm>
            <a:custGeom>
              <a:avLst/>
              <a:gdLst/>
              <a:ahLst/>
              <a:cxnLst/>
              <a:rect l="l" t="t" r="r" b="b"/>
              <a:pathLst>
                <a:path w="538666" h="431894">
                  <a:moveTo>
                    <a:pt x="215947" y="0"/>
                  </a:moveTo>
                  <a:lnTo>
                    <a:pt x="322719" y="0"/>
                  </a:lnTo>
                  <a:cubicBezTo>
                    <a:pt x="379991" y="0"/>
                    <a:pt x="434918" y="22752"/>
                    <a:pt x="475416" y="63249"/>
                  </a:cubicBezTo>
                  <a:cubicBezTo>
                    <a:pt x="515914" y="103747"/>
                    <a:pt x="538666" y="158674"/>
                    <a:pt x="538666" y="215947"/>
                  </a:cubicBezTo>
                  <a:lnTo>
                    <a:pt x="538666" y="215947"/>
                  </a:lnTo>
                  <a:cubicBezTo>
                    <a:pt x="538666" y="335211"/>
                    <a:pt x="441983" y="431894"/>
                    <a:pt x="322719" y="431894"/>
                  </a:cubicBezTo>
                  <a:lnTo>
                    <a:pt x="215947" y="431894"/>
                  </a:lnTo>
                  <a:cubicBezTo>
                    <a:pt x="96683" y="431894"/>
                    <a:pt x="0" y="335211"/>
                    <a:pt x="0" y="215947"/>
                  </a:cubicBezTo>
                  <a:lnTo>
                    <a:pt x="0" y="215947"/>
                  </a:lnTo>
                  <a:cubicBezTo>
                    <a:pt x="0" y="96683"/>
                    <a:pt x="96683" y="0"/>
                    <a:pt x="215947" y="0"/>
                  </a:cubicBezTo>
                  <a:close/>
                </a:path>
              </a:pathLst>
            </a:custGeom>
            <a:solidFill>
              <a:srgbClr val="4C6C36"/>
            </a:solidFill>
          </p:spPr>
          <p:txBody>
            <a:bodyPr/>
            <a:lstStyle/>
            <a:p>
              <a:endParaRPr lang="en-TW"/>
            </a:p>
          </p:txBody>
        </p:sp>
        <p:sp>
          <p:nvSpPr>
            <p:cNvPr id="7" name="TextBox 7"/>
            <p:cNvSpPr txBox="1"/>
            <p:nvPr/>
          </p:nvSpPr>
          <p:spPr>
            <a:xfrm>
              <a:off x="0" y="47625"/>
              <a:ext cx="538666" cy="384269"/>
            </a:xfrm>
            <a:prstGeom prst="rect">
              <a:avLst/>
            </a:prstGeom>
          </p:spPr>
          <p:txBody>
            <a:bodyPr lIns="50800" tIns="50800" rIns="50800" bIns="50800" rtlCol="0" anchor="ctr"/>
            <a:lstStyle/>
            <a:p>
              <a:pPr algn="ctr">
                <a:lnSpc>
                  <a:spcPts val="3000"/>
                </a:lnSpc>
              </a:pPr>
              <a:r>
                <a:rPr lang="en-US" sz="3000">
                  <a:solidFill>
                    <a:srgbClr val="FFFFFF"/>
                  </a:solidFill>
                  <a:latin typeface="Solway"/>
                  <a:ea typeface="Solway"/>
                  <a:cs typeface="Solway"/>
                  <a:sym typeface="Solway"/>
                </a:rPr>
                <a:t>3.1</a:t>
              </a:r>
            </a:p>
          </p:txBody>
        </p:sp>
      </p:grpSp>
      <p:grpSp>
        <p:nvGrpSpPr>
          <p:cNvPr id="8" name="Group 8"/>
          <p:cNvGrpSpPr/>
          <p:nvPr/>
        </p:nvGrpSpPr>
        <p:grpSpPr>
          <a:xfrm>
            <a:off x="6650564" y="3330190"/>
            <a:ext cx="7578648" cy="1186825"/>
            <a:chOff x="0" y="0"/>
            <a:chExt cx="2466460" cy="431894"/>
          </a:xfrm>
        </p:grpSpPr>
        <p:sp>
          <p:nvSpPr>
            <p:cNvPr id="9" name="Freeform 9"/>
            <p:cNvSpPr/>
            <p:nvPr/>
          </p:nvSpPr>
          <p:spPr>
            <a:xfrm>
              <a:off x="0" y="0"/>
              <a:ext cx="2466460" cy="431894"/>
            </a:xfrm>
            <a:custGeom>
              <a:avLst/>
              <a:gdLst/>
              <a:ahLst/>
              <a:cxnLst/>
              <a:rect l="l" t="t" r="r" b="b"/>
              <a:pathLst>
                <a:path w="2466460" h="431894">
                  <a:moveTo>
                    <a:pt x="57113" y="0"/>
                  </a:moveTo>
                  <a:lnTo>
                    <a:pt x="2409347" y="0"/>
                  </a:lnTo>
                  <a:cubicBezTo>
                    <a:pt x="2440889" y="0"/>
                    <a:pt x="2466460" y="25570"/>
                    <a:pt x="2466460" y="57113"/>
                  </a:cubicBezTo>
                  <a:lnTo>
                    <a:pt x="2466460" y="374781"/>
                  </a:lnTo>
                  <a:cubicBezTo>
                    <a:pt x="2466460" y="406324"/>
                    <a:pt x="2440889" y="431894"/>
                    <a:pt x="2409347" y="431894"/>
                  </a:cubicBezTo>
                  <a:lnTo>
                    <a:pt x="57113" y="431894"/>
                  </a:lnTo>
                  <a:cubicBezTo>
                    <a:pt x="25570" y="431894"/>
                    <a:pt x="0" y="406324"/>
                    <a:pt x="0" y="374781"/>
                  </a:cubicBezTo>
                  <a:lnTo>
                    <a:pt x="0" y="57113"/>
                  </a:lnTo>
                  <a:cubicBezTo>
                    <a:pt x="0" y="25570"/>
                    <a:pt x="25570" y="0"/>
                    <a:pt x="57113" y="0"/>
                  </a:cubicBezTo>
                  <a:close/>
                </a:path>
              </a:pathLst>
            </a:custGeom>
            <a:solidFill>
              <a:srgbClr val="EDBD3A"/>
            </a:solidFill>
          </p:spPr>
          <p:txBody>
            <a:bodyPr/>
            <a:lstStyle/>
            <a:p>
              <a:endParaRPr lang="en-TW"/>
            </a:p>
          </p:txBody>
        </p:sp>
        <p:sp>
          <p:nvSpPr>
            <p:cNvPr id="10" name="TextBox 10"/>
            <p:cNvSpPr txBox="1"/>
            <p:nvPr/>
          </p:nvSpPr>
          <p:spPr>
            <a:xfrm>
              <a:off x="0" y="47625"/>
              <a:ext cx="2466460" cy="384269"/>
            </a:xfrm>
            <a:prstGeom prst="rect">
              <a:avLst/>
            </a:prstGeom>
          </p:spPr>
          <p:txBody>
            <a:bodyPr lIns="50800" tIns="50800" rIns="50800" bIns="50800" rtlCol="0" anchor="ctr"/>
            <a:lstStyle/>
            <a:p>
              <a:pPr algn="ctr">
                <a:lnSpc>
                  <a:spcPts val="2799"/>
                </a:lnSpc>
              </a:pPr>
              <a:endParaRPr/>
            </a:p>
          </p:txBody>
        </p:sp>
      </p:grpSp>
      <p:grpSp>
        <p:nvGrpSpPr>
          <p:cNvPr id="11" name="Group 11"/>
          <p:cNvGrpSpPr/>
          <p:nvPr/>
        </p:nvGrpSpPr>
        <p:grpSpPr>
          <a:xfrm>
            <a:off x="5474827" y="3330190"/>
            <a:ext cx="1480228" cy="1186825"/>
            <a:chOff x="0" y="0"/>
            <a:chExt cx="538666" cy="431894"/>
          </a:xfrm>
        </p:grpSpPr>
        <p:sp>
          <p:nvSpPr>
            <p:cNvPr id="12" name="Freeform 12"/>
            <p:cNvSpPr/>
            <p:nvPr/>
          </p:nvSpPr>
          <p:spPr>
            <a:xfrm>
              <a:off x="0" y="0"/>
              <a:ext cx="538666" cy="431894"/>
            </a:xfrm>
            <a:custGeom>
              <a:avLst/>
              <a:gdLst/>
              <a:ahLst/>
              <a:cxnLst/>
              <a:rect l="l" t="t" r="r" b="b"/>
              <a:pathLst>
                <a:path w="538666" h="431894">
                  <a:moveTo>
                    <a:pt x="215947" y="0"/>
                  </a:moveTo>
                  <a:lnTo>
                    <a:pt x="322719" y="0"/>
                  </a:lnTo>
                  <a:cubicBezTo>
                    <a:pt x="379991" y="0"/>
                    <a:pt x="434918" y="22752"/>
                    <a:pt x="475416" y="63249"/>
                  </a:cubicBezTo>
                  <a:cubicBezTo>
                    <a:pt x="515914" y="103747"/>
                    <a:pt x="538666" y="158674"/>
                    <a:pt x="538666" y="215947"/>
                  </a:cubicBezTo>
                  <a:lnTo>
                    <a:pt x="538666" y="215947"/>
                  </a:lnTo>
                  <a:cubicBezTo>
                    <a:pt x="538666" y="335211"/>
                    <a:pt x="441983" y="431894"/>
                    <a:pt x="322719" y="431894"/>
                  </a:cubicBezTo>
                  <a:lnTo>
                    <a:pt x="215947" y="431894"/>
                  </a:lnTo>
                  <a:cubicBezTo>
                    <a:pt x="96683" y="431894"/>
                    <a:pt x="0" y="335211"/>
                    <a:pt x="0" y="215947"/>
                  </a:cubicBezTo>
                  <a:lnTo>
                    <a:pt x="0" y="215947"/>
                  </a:lnTo>
                  <a:cubicBezTo>
                    <a:pt x="0" y="96683"/>
                    <a:pt x="96683" y="0"/>
                    <a:pt x="215947" y="0"/>
                  </a:cubicBezTo>
                  <a:close/>
                </a:path>
              </a:pathLst>
            </a:custGeom>
            <a:solidFill>
              <a:srgbClr val="4C6C36"/>
            </a:solidFill>
          </p:spPr>
          <p:txBody>
            <a:bodyPr/>
            <a:lstStyle/>
            <a:p>
              <a:endParaRPr lang="en-TW"/>
            </a:p>
          </p:txBody>
        </p:sp>
        <p:sp>
          <p:nvSpPr>
            <p:cNvPr id="13" name="TextBox 13"/>
            <p:cNvSpPr txBox="1"/>
            <p:nvPr/>
          </p:nvSpPr>
          <p:spPr>
            <a:xfrm>
              <a:off x="0" y="47625"/>
              <a:ext cx="538666" cy="384269"/>
            </a:xfrm>
            <a:prstGeom prst="rect">
              <a:avLst/>
            </a:prstGeom>
          </p:spPr>
          <p:txBody>
            <a:bodyPr lIns="50800" tIns="50800" rIns="50800" bIns="50800" rtlCol="0" anchor="ctr"/>
            <a:lstStyle/>
            <a:p>
              <a:pPr algn="ctr">
                <a:lnSpc>
                  <a:spcPts val="3000"/>
                </a:lnSpc>
              </a:pPr>
              <a:r>
                <a:rPr lang="en-US" sz="3000">
                  <a:solidFill>
                    <a:srgbClr val="FFFFFF"/>
                  </a:solidFill>
                  <a:latin typeface="Solway"/>
                  <a:ea typeface="Solway"/>
                  <a:cs typeface="Solway"/>
                  <a:sym typeface="Solway"/>
                </a:rPr>
                <a:t>3.2</a:t>
              </a:r>
            </a:p>
          </p:txBody>
        </p:sp>
      </p:grpSp>
      <p:grpSp>
        <p:nvGrpSpPr>
          <p:cNvPr id="14" name="Group 14"/>
          <p:cNvGrpSpPr/>
          <p:nvPr/>
        </p:nvGrpSpPr>
        <p:grpSpPr>
          <a:xfrm>
            <a:off x="6650564" y="4597674"/>
            <a:ext cx="7578648" cy="1186825"/>
            <a:chOff x="0" y="0"/>
            <a:chExt cx="2466460" cy="431894"/>
          </a:xfrm>
        </p:grpSpPr>
        <p:sp>
          <p:nvSpPr>
            <p:cNvPr id="15" name="Freeform 15"/>
            <p:cNvSpPr/>
            <p:nvPr/>
          </p:nvSpPr>
          <p:spPr>
            <a:xfrm>
              <a:off x="0" y="0"/>
              <a:ext cx="2466460" cy="431894"/>
            </a:xfrm>
            <a:custGeom>
              <a:avLst/>
              <a:gdLst/>
              <a:ahLst/>
              <a:cxnLst/>
              <a:rect l="l" t="t" r="r" b="b"/>
              <a:pathLst>
                <a:path w="2466460" h="431894">
                  <a:moveTo>
                    <a:pt x="57113" y="0"/>
                  </a:moveTo>
                  <a:lnTo>
                    <a:pt x="2409347" y="0"/>
                  </a:lnTo>
                  <a:cubicBezTo>
                    <a:pt x="2440889" y="0"/>
                    <a:pt x="2466460" y="25570"/>
                    <a:pt x="2466460" y="57113"/>
                  </a:cubicBezTo>
                  <a:lnTo>
                    <a:pt x="2466460" y="374781"/>
                  </a:lnTo>
                  <a:cubicBezTo>
                    <a:pt x="2466460" y="406324"/>
                    <a:pt x="2440889" y="431894"/>
                    <a:pt x="2409347" y="431894"/>
                  </a:cubicBezTo>
                  <a:lnTo>
                    <a:pt x="57113" y="431894"/>
                  </a:lnTo>
                  <a:cubicBezTo>
                    <a:pt x="25570" y="431894"/>
                    <a:pt x="0" y="406324"/>
                    <a:pt x="0" y="374781"/>
                  </a:cubicBezTo>
                  <a:lnTo>
                    <a:pt x="0" y="57113"/>
                  </a:lnTo>
                  <a:cubicBezTo>
                    <a:pt x="0" y="25570"/>
                    <a:pt x="25570" y="0"/>
                    <a:pt x="57113" y="0"/>
                  </a:cubicBezTo>
                  <a:close/>
                </a:path>
              </a:pathLst>
            </a:custGeom>
            <a:solidFill>
              <a:srgbClr val="EDBD3A"/>
            </a:solidFill>
          </p:spPr>
          <p:txBody>
            <a:bodyPr/>
            <a:lstStyle/>
            <a:p>
              <a:endParaRPr lang="en-TW"/>
            </a:p>
          </p:txBody>
        </p:sp>
        <p:sp>
          <p:nvSpPr>
            <p:cNvPr id="16" name="TextBox 16"/>
            <p:cNvSpPr txBox="1"/>
            <p:nvPr/>
          </p:nvSpPr>
          <p:spPr>
            <a:xfrm>
              <a:off x="0" y="47625"/>
              <a:ext cx="2466460" cy="384269"/>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5474827" y="4597674"/>
            <a:ext cx="1480228" cy="1186825"/>
            <a:chOff x="0" y="0"/>
            <a:chExt cx="538666" cy="431894"/>
          </a:xfrm>
        </p:grpSpPr>
        <p:sp>
          <p:nvSpPr>
            <p:cNvPr id="18" name="Freeform 18"/>
            <p:cNvSpPr/>
            <p:nvPr/>
          </p:nvSpPr>
          <p:spPr>
            <a:xfrm>
              <a:off x="0" y="0"/>
              <a:ext cx="538666" cy="431894"/>
            </a:xfrm>
            <a:custGeom>
              <a:avLst/>
              <a:gdLst/>
              <a:ahLst/>
              <a:cxnLst/>
              <a:rect l="l" t="t" r="r" b="b"/>
              <a:pathLst>
                <a:path w="538666" h="431894">
                  <a:moveTo>
                    <a:pt x="215947" y="0"/>
                  </a:moveTo>
                  <a:lnTo>
                    <a:pt x="322719" y="0"/>
                  </a:lnTo>
                  <a:cubicBezTo>
                    <a:pt x="379991" y="0"/>
                    <a:pt x="434918" y="22752"/>
                    <a:pt x="475416" y="63249"/>
                  </a:cubicBezTo>
                  <a:cubicBezTo>
                    <a:pt x="515914" y="103747"/>
                    <a:pt x="538666" y="158674"/>
                    <a:pt x="538666" y="215947"/>
                  </a:cubicBezTo>
                  <a:lnTo>
                    <a:pt x="538666" y="215947"/>
                  </a:lnTo>
                  <a:cubicBezTo>
                    <a:pt x="538666" y="335211"/>
                    <a:pt x="441983" y="431894"/>
                    <a:pt x="322719" y="431894"/>
                  </a:cubicBezTo>
                  <a:lnTo>
                    <a:pt x="215947" y="431894"/>
                  </a:lnTo>
                  <a:cubicBezTo>
                    <a:pt x="96683" y="431894"/>
                    <a:pt x="0" y="335211"/>
                    <a:pt x="0" y="215947"/>
                  </a:cubicBezTo>
                  <a:lnTo>
                    <a:pt x="0" y="215947"/>
                  </a:lnTo>
                  <a:cubicBezTo>
                    <a:pt x="0" y="96683"/>
                    <a:pt x="96683" y="0"/>
                    <a:pt x="215947" y="0"/>
                  </a:cubicBezTo>
                  <a:close/>
                </a:path>
              </a:pathLst>
            </a:custGeom>
            <a:solidFill>
              <a:srgbClr val="4C6C36"/>
            </a:solidFill>
          </p:spPr>
          <p:txBody>
            <a:bodyPr/>
            <a:lstStyle/>
            <a:p>
              <a:endParaRPr lang="en-TW"/>
            </a:p>
          </p:txBody>
        </p:sp>
        <p:sp>
          <p:nvSpPr>
            <p:cNvPr id="19" name="TextBox 19"/>
            <p:cNvSpPr txBox="1"/>
            <p:nvPr/>
          </p:nvSpPr>
          <p:spPr>
            <a:xfrm>
              <a:off x="0" y="47625"/>
              <a:ext cx="538666" cy="384269"/>
            </a:xfrm>
            <a:prstGeom prst="rect">
              <a:avLst/>
            </a:prstGeom>
          </p:spPr>
          <p:txBody>
            <a:bodyPr lIns="50800" tIns="50800" rIns="50800" bIns="50800" rtlCol="0" anchor="ctr"/>
            <a:lstStyle/>
            <a:p>
              <a:pPr algn="ctr">
                <a:lnSpc>
                  <a:spcPts val="3000"/>
                </a:lnSpc>
              </a:pPr>
              <a:r>
                <a:rPr lang="en-US" sz="3000">
                  <a:solidFill>
                    <a:srgbClr val="FFFFFF"/>
                  </a:solidFill>
                  <a:latin typeface="Solway"/>
                  <a:ea typeface="Solway"/>
                  <a:cs typeface="Solway"/>
                  <a:sym typeface="Solway"/>
                </a:rPr>
                <a:t>3.3</a:t>
              </a:r>
            </a:p>
          </p:txBody>
        </p:sp>
      </p:grpSp>
      <p:sp>
        <p:nvSpPr>
          <p:cNvPr id="20" name="Freeform 20"/>
          <p:cNvSpPr/>
          <p:nvPr/>
        </p:nvSpPr>
        <p:spPr>
          <a:xfrm rot="2699999">
            <a:off x="-1923273" y="-2074356"/>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sp>
        <p:nvSpPr>
          <p:cNvPr id="21" name="Freeform 21"/>
          <p:cNvSpPr/>
          <p:nvPr/>
        </p:nvSpPr>
        <p:spPr>
          <a:xfrm>
            <a:off x="258410" y="5935450"/>
            <a:ext cx="3911642" cy="3712504"/>
          </a:xfrm>
          <a:custGeom>
            <a:avLst/>
            <a:gdLst/>
            <a:ahLst/>
            <a:cxnLst/>
            <a:rect l="l" t="t" r="r" b="b"/>
            <a:pathLst>
              <a:path w="3911642" h="3712504">
                <a:moveTo>
                  <a:pt x="0" y="0"/>
                </a:moveTo>
                <a:lnTo>
                  <a:pt x="3911642" y="0"/>
                </a:lnTo>
                <a:lnTo>
                  <a:pt x="3911642" y="3712504"/>
                </a:lnTo>
                <a:lnTo>
                  <a:pt x="0" y="37125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TW"/>
          </a:p>
        </p:txBody>
      </p:sp>
      <p:sp>
        <p:nvSpPr>
          <p:cNvPr id="22" name="TextBox 22"/>
          <p:cNvSpPr txBox="1"/>
          <p:nvPr/>
        </p:nvSpPr>
        <p:spPr>
          <a:xfrm>
            <a:off x="1391179" y="1235387"/>
            <a:ext cx="7127235" cy="495300"/>
          </a:xfrm>
          <a:prstGeom prst="rect">
            <a:avLst/>
          </a:prstGeom>
        </p:spPr>
        <p:txBody>
          <a:bodyPr lIns="0" tIns="0" rIns="0" bIns="0" rtlCol="0" anchor="t">
            <a:spAutoFit/>
          </a:bodyPr>
          <a:lstStyle/>
          <a:p>
            <a:pPr algn="l">
              <a:lnSpc>
                <a:spcPts val="3599"/>
              </a:lnSpc>
            </a:pPr>
            <a:r>
              <a:rPr lang="en-US" sz="3999">
                <a:solidFill>
                  <a:srgbClr val="242622"/>
                </a:solidFill>
                <a:latin typeface="Lilita One"/>
                <a:ea typeface="Lilita One"/>
                <a:cs typeface="Lilita One"/>
                <a:sym typeface="Lilita One"/>
              </a:rPr>
              <a:t>3/ Methodology and Results</a:t>
            </a:r>
          </a:p>
        </p:txBody>
      </p:sp>
      <p:sp>
        <p:nvSpPr>
          <p:cNvPr id="23" name="Freeform 23"/>
          <p:cNvSpPr/>
          <p:nvPr/>
        </p:nvSpPr>
        <p:spPr>
          <a:xfrm rot="-6036632">
            <a:off x="13737036" y="4899275"/>
            <a:ext cx="3846547" cy="10263366"/>
          </a:xfrm>
          <a:custGeom>
            <a:avLst/>
            <a:gdLst/>
            <a:ahLst/>
            <a:cxnLst/>
            <a:rect l="l" t="t" r="r" b="b"/>
            <a:pathLst>
              <a:path w="3846547" h="10263366">
                <a:moveTo>
                  <a:pt x="0" y="0"/>
                </a:moveTo>
                <a:lnTo>
                  <a:pt x="3846546" y="0"/>
                </a:lnTo>
                <a:lnTo>
                  <a:pt x="3846546" y="10263366"/>
                </a:lnTo>
                <a:lnTo>
                  <a:pt x="0" y="102633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TW"/>
          </a:p>
        </p:txBody>
      </p:sp>
      <p:grpSp>
        <p:nvGrpSpPr>
          <p:cNvPr id="24" name="Group 24"/>
          <p:cNvGrpSpPr/>
          <p:nvPr/>
        </p:nvGrpSpPr>
        <p:grpSpPr>
          <a:xfrm>
            <a:off x="16578923" y="747879"/>
            <a:ext cx="982808" cy="98280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C6C36"/>
            </a:solidFill>
          </p:spPr>
          <p:txBody>
            <a:bodyPr/>
            <a:lstStyle/>
            <a:p>
              <a:endParaRPr lang="en-TW"/>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4000985" y="-1186741"/>
            <a:ext cx="2215441" cy="221544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E"/>
            </a:solidFill>
          </p:spPr>
          <p:txBody>
            <a:bodyPr/>
            <a:lstStyle/>
            <a:p>
              <a:endParaRPr lang="en-TW"/>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6650564" y="5894071"/>
            <a:ext cx="7595334" cy="1186825"/>
            <a:chOff x="0" y="0"/>
            <a:chExt cx="2466460" cy="431894"/>
          </a:xfrm>
        </p:grpSpPr>
        <p:sp>
          <p:nvSpPr>
            <p:cNvPr id="31" name="Freeform 31"/>
            <p:cNvSpPr/>
            <p:nvPr/>
          </p:nvSpPr>
          <p:spPr>
            <a:xfrm>
              <a:off x="0" y="0"/>
              <a:ext cx="2466460" cy="431894"/>
            </a:xfrm>
            <a:custGeom>
              <a:avLst/>
              <a:gdLst/>
              <a:ahLst/>
              <a:cxnLst/>
              <a:rect l="l" t="t" r="r" b="b"/>
              <a:pathLst>
                <a:path w="2466460" h="431894">
                  <a:moveTo>
                    <a:pt x="57113" y="0"/>
                  </a:moveTo>
                  <a:lnTo>
                    <a:pt x="2409347" y="0"/>
                  </a:lnTo>
                  <a:cubicBezTo>
                    <a:pt x="2440889" y="0"/>
                    <a:pt x="2466460" y="25570"/>
                    <a:pt x="2466460" y="57113"/>
                  </a:cubicBezTo>
                  <a:lnTo>
                    <a:pt x="2466460" y="374781"/>
                  </a:lnTo>
                  <a:cubicBezTo>
                    <a:pt x="2466460" y="406324"/>
                    <a:pt x="2440889" y="431894"/>
                    <a:pt x="2409347" y="431894"/>
                  </a:cubicBezTo>
                  <a:lnTo>
                    <a:pt x="57113" y="431894"/>
                  </a:lnTo>
                  <a:cubicBezTo>
                    <a:pt x="25570" y="431894"/>
                    <a:pt x="0" y="406324"/>
                    <a:pt x="0" y="374781"/>
                  </a:cubicBezTo>
                  <a:lnTo>
                    <a:pt x="0" y="57113"/>
                  </a:lnTo>
                  <a:cubicBezTo>
                    <a:pt x="0" y="25570"/>
                    <a:pt x="25570" y="0"/>
                    <a:pt x="57113" y="0"/>
                  </a:cubicBezTo>
                  <a:close/>
                </a:path>
              </a:pathLst>
            </a:custGeom>
            <a:solidFill>
              <a:srgbClr val="E0C553"/>
            </a:solidFill>
          </p:spPr>
          <p:txBody>
            <a:bodyPr/>
            <a:lstStyle/>
            <a:p>
              <a:endParaRPr lang="en-TW"/>
            </a:p>
          </p:txBody>
        </p:sp>
        <p:sp>
          <p:nvSpPr>
            <p:cNvPr id="32" name="TextBox 32"/>
            <p:cNvSpPr txBox="1"/>
            <p:nvPr/>
          </p:nvSpPr>
          <p:spPr>
            <a:xfrm>
              <a:off x="0" y="47625"/>
              <a:ext cx="2466460" cy="384269"/>
            </a:xfrm>
            <a:prstGeom prst="rect">
              <a:avLst/>
            </a:prstGeom>
          </p:spPr>
          <p:txBody>
            <a:bodyPr lIns="50800" tIns="50800" rIns="50800" bIns="50800" rtlCol="0" anchor="ctr"/>
            <a:lstStyle/>
            <a:p>
              <a:pPr algn="ctr">
                <a:lnSpc>
                  <a:spcPts val="2799"/>
                </a:lnSpc>
              </a:pPr>
              <a:endParaRPr/>
            </a:p>
          </p:txBody>
        </p:sp>
      </p:grpSp>
      <p:grpSp>
        <p:nvGrpSpPr>
          <p:cNvPr id="33" name="Group 33"/>
          <p:cNvGrpSpPr/>
          <p:nvPr/>
        </p:nvGrpSpPr>
        <p:grpSpPr>
          <a:xfrm>
            <a:off x="5474827" y="5860699"/>
            <a:ext cx="1480228" cy="1186825"/>
            <a:chOff x="0" y="0"/>
            <a:chExt cx="538666" cy="431894"/>
          </a:xfrm>
        </p:grpSpPr>
        <p:sp>
          <p:nvSpPr>
            <p:cNvPr id="34" name="Freeform 34"/>
            <p:cNvSpPr/>
            <p:nvPr/>
          </p:nvSpPr>
          <p:spPr>
            <a:xfrm>
              <a:off x="0" y="0"/>
              <a:ext cx="538666" cy="431894"/>
            </a:xfrm>
            <a:custGeom>
              <a:avLst/>
              <a:gdLst/>
              <a:ahLst/>
              <a:cxnLst/>
              <a:rect l="l" t="t" r="r" b="b"/>
              <a:pathLst>
                <a:path w="538666" h="431894">
                  <a:moveTo>
                    <a:pt x="215947" y="0"/>
                  </a:moveTo>
                  <a:lnTo>
                    <a:pt x="322719" y="0"/>
                  </a:lnTo>
                  <a:cubicBezTo>
                    <a:pt x="379991" y="0"/>
                    <a:pt x="434918" y="22752"/>
                    <a:pt x="475416" y="63249"/>
                  </a:cubicBezTo>
                  <a:cubicBezTo>
                    <a:pt x="515914" y="103747"/>
                    <a:pt x="538666" y="158674"/>
                    <a:pt x="538666" y="215947"/>
                  </a:cubicBezTo>
                  <a:lnTo>
                    <a:pt x="538666" y="215947"/>
                  </a:lnTo>
                  <a:cubicBezTo>
                    <a:pt x="538666" y="335211"/>
                    <a:pt x="441983" y="431894"/>
                    <a:pt x="322719" y="431894"/>
                  </a:cubicBezTo>
                  <a:lnTo>
                    <a:pt x="215947" y="431894"/>
                  </a:lnTo>
                  <a:cubicBezTo>
                    <a:pt x="96683" y="431894"/>
                    <a:pt x="0" y="335211"/>
                    <a:pt x="0" y="215947"/>
                  </a:cubicBezTo>
                  <a:lnTo>
                    <a:pt x="0" y="215947"/>
                  </a:lnTo>
                  <a:cubicBezTo>
                    <a:pt x="0" y="96683"/>
                    <a:pt x="96683" y="0"/>
                    <a:pt x="215947" y="0"/>
                  </a:cubicBezTo>
                  <a:close/>
                </a:path>
              </a:pathLst>
            </a:custGeom>
            <a:solidFill>
              <a:srgbClr val="4C6C36"/>
            </a:solidFill>
          </p:spPr>
          <p:txBody>
            <a:bodyPr/>
            <a:lstStyle/>
            <a:p>
              <a:endParaRPr lang="en-TW"/>
            </a:p>
          </p:txBody>
        </p:sp>
        <p:sp>
          <p:nvSpPr>
            <p:cNvPr id="35" name="TextBox 35"/>
            <p:cNvSpPr txBox="1"/>
            <p:nvPr/>
          </p:nvSpPr>
          <p:spPr>
            <a:xfrm>
              <a:off x="0" y="47625"/>
              <a:ext cx="538666" cy="384269"/>
            </a:xfrm>
            <a:prstGeom prst="rect">
              <a:avLst/>
            </a:prstGeom>
          </p:spPr>
          <p:txBody>
            <a:bodyPr lIns="50800" tIns="50800" rIns="50800" bIns="50800" rtlCol="0" anchor="ctr"/>
            <a:lstStyle/>
            <a:p>
              <a:pPr algn="ctr">
                <a:lnSpc>
                  <a:spcPts val="3000"/>
                </a:lnSpc>
              </a:pPr>
              <a:r>
                <a:rPr lang="en-US" sz="3000">
                  <a:solidFill>
                    <a:srgbClr val="FFFFFF"/>
                  </a:solidFill>
                  <a:latin typeface="Solway"/>
                  <a:ea typeface="Solway"/>
                  <a:cs typeface="Solway"/>
                  <a:sym typeface="Solway"/>
                </a:rPr>
                <a:t>3.4</a:t>
              </a:r>
            </a:p>
          </p:txBody>
        </p:sp>
      </p:grpSp>
      <p:grpSp>
        <p:nvGrpSpPr>
          <p:cNvPr id="36" name="Group 36"/>
          <p:cNvGrpSpPr/>
          <p:nvPr/>
        </p:nvGrpSpPr>
        <p:grpSpPr>
          <a:xfrm>
            <a:off x="6650564" y="7136526"/>
            <a:ext cx="7586991" cy="1111738"/>
            <a:chOff x="0" y="0"/>
            <a:chExt cx="2466460" cy="431894"/>
          </a:xfrm>
        </p:grpSpPr>
        <p:sp>
          <p:nvSpPr>
            <p:cNvPr id="37" name="Freeform 37"/>
            <p:cNvSpPr/>
            <p:nvPr/>
          </p:nvSpPr>
          <p:spPr>
            <a:xfrm>
              <a:off x="0" y="0"/>
              <a:ext cx="2466460" cy="431894"/>
            </a:xfrm>
            <a:custGeom>
              <a:avLst/>
              <a:gdLst/>
              <a:ahLst/>
              <a:cxnLst/>
              <a:rect l="l" t="t" r="r" b="b"/>
              <a:pathLst>
                <a:path w="2466460" h="431894">
                  <a:moveTo>
                    <a:pt x="57113" y="0"/>
                  </a:moveTo>
                  <a:lnTo>
                    <a:pt x="2409347" y="0"/>
                  </a:lnTo>
                  <a:cubicBezTo>
                    <a:pt x="2440889" y="0"/>
                    <a:pt x="2466460" y="25570"/>
                    <a:pt x="2466460" y="57113"/>
                  </a:cubicBezTo>
                  <a:lnTo>
                    <a:pt x="2466460" y="374781"/>
                  </a:lnTo>
                  <a:cubicBezTo>
                    <a:pt x="2466460" y="406324"/>
                    <a:pt x="2440889" y="431894"/>
                    <a:pt x="2409347" y="431894"/>
                  </a:cubicBezTo>
                  <a:lnTo>
                    <a:pt x="57113" y="431894"/>
                  </a:lnTo>
                  <a:cubicBezTo>
                    <a:pt x="25570" y="431894"/>
                    <a:pt x="0" y="406324"/>
                    <a:pt x="0" y="374781"/>
                  </a:cubicBezTo>
                  <a:lnTo>
                    <a:pt x="0" y="57113"/>
                  </a:lnTo>
                  <a:cubicBezTo>
                    <a:pt x="0" y="25570"/>
                    <a:pt x="25570" y="0"/>
                    <a:pt x="57113" y="0"/>
                  </a:cubicBezTo>
                  <a:close/>
                </a:path>
              </a:pathLst>
            </a:custGeom>
            <a:solidFill>
              <a:srgbClr val="E0C553"/>
            </a:solidFill>
          </p:spPr>
          <p:txBody>
            <a:bodyPr/>
            <a:lstStyle/>
            <a:p>
              <a:endParaRPr lang="en-TW"/>
            </a:p>
          </p:txBody>
        </p:sp>
        <p:sp>
          <p:nvSpPr>
            <p:cNvPr id="38" name="TextBox 38"/>
            <p:cNvSpPr txBox="1"/>
            <p:nvPr/>
          </p:nvSpPr>
          <p:spPr>
            <a:xfrm>
              <a:off x="0" y="47625"/>
              <a:ext cx="2466460" cy="384269"/>
            </a:xfrm>
            <a:prstGeom prst="rect">
              <a:avLst/>
            </a:prstGeom>
          </p:spPr>
          <p:txBody>
            <a:bodyPr lIns="50800" tIns="50800" rIns="50800" bIns="50800" rtlCol="0" anchor="ctr"/>
            <a:lstStyle/>
            <a:p>
              <a:pPr algn="ctr">
                <a:lnSpc>
                  <a:spcPts val="2799"/>
                </a:lnSpc>
              </a:pPr>
              <a:endParaRPr/>
            </a:p>
          </p:txBody>
        </p:sp>
      </p:grpSp>
      <p:grpSp>
        <p:nvGrpSpPr>
          <p:cNvPr id="39" name="Group 39"/>
          <p:cNvGrpSpPr/>
          <p:nvPr/>
        </p:nvGrpSpPr>
        <p:grpSpPr>
          <a:xfrm>
            <a:off x="5474827" y="7128183"/>
            <a:ext cx="1480228" cy="1186825"/>
            <a:chOff x="0" y="0"/>
            <a:chExt cx="538666" cy="431894"/>
          </a:xfrm>
        </p:grpSpPr>
        <p:sp>
          <p:nvSpPr>
            <p:cNvPr id="40" name="Freeform 40"/>
            <p:cNvSpPr/>
            <p:nvPr/>
          </p:nvSpPr>
          <p:spPr>
            <a:xfrm>
              <a:off x="0" y="0"/>
              <a:ext cx="538666" cy="431894"/>
            </a:xfrm>
            <a:custGeom>
              <a:avLst/>
              <a:gdLst/>
              <a:ahLst/>
              <a:cxnLst/>
              <a:rect l="l" t="t" r="r" b="b"/>
              <a:pathLst>
                <a:path w="538666" h="431894">
                  <a:moveTo>
                    <a:pt x="215947" y="0"/>
                  </a:moveTo>
                  <a:lnTo>
                    <a:pt x="322719" y="0"/>
                  </a:lnTo>
                  <a:cubicBezTo>
                    <a:pt x="379991" y="0"/>
                    <a:pt x="434918" y="22752"/>
                    <a:pt x="475416" y="63249"/>
                  </a:cubicBezTo>
                  <a:cubicBezTo>
                    <a:pt x="515914" y="103747"/>
                    <a:pt x="538666" y="158674"/>
                    <a:pt x="538666" y="215947"/>
                  </a:cubicBezTo>
                  <a:lnTo>
                    <a:pt x="538666" y="215947"/>
                  </a:lnTo>
                  <a:cubicBezTo>
                    <a:pt x="538666" y="335211"/>
                    <a:pt x="441983" y="431894"/>
                    <a:pt x="322719" y="431894"/>
                  </a:cubicBezTo>
                  <a:lnTo>
                    <a:pt x="215947" y="431894"/>
                  </a:lnTo>
                  <a:cubicBezTo>
                    <a:pt x="96683" y="431894"/>
                    <a:pt x="0" y="335211"/>
                    <a:pt x="0" y="215947"/>
                  </a:cubicBezTo>
                  <a:lnTo>
                    <a:pt x="0" y="215947"/>
                  </a:lnTo>
                  <a:cubicBezTo>
                    <a:pt x="0" y="96683"/>
                    <a:pt x="96683" y="0"/>
                    <a:pt x="215947" y="0"/>
                  </a:cubicBezTo>
                  <a:close/>
                </a:path>
              </a:pathLst>
            </a:custGeom>
            <a:solidFill>
              <a:srgbClr val="4C6C36"/>
            </a:solidFill>
          </p:spPr>
          <p:txBody>
            <a:bodyPr/>
            <a:lstStyle/>
            <a:p>
              <a:endParaRPr lang="en-TW"/>
            </a:p>
          </p:txBody>
        </p:sp>
        <p:sp>
          <p:nvSpPr>
            <p:cNvPr id="41" name="TextBox 41"/>
            <p:cNvSpPr txBox="1"/>
            <p:nvPr/>
          </p:nvSpPr>
          <p:spPr>
            <a:xfrm>
              <a:off x="0" y="47625"/>
              <a:ext cx="538666" cy="384269"/>
            </a:xfrm>
            <a:prstGeom prst="rect">
              <a:avLst/>
            </a:prstGeom>
          </p:spPr>
          <p:txBody>
            <a:bodyPr lIns="50800" tIns="50800" rIns="50800" bIns="50800" rtlCol="0" anchor="ctr"/>
            <a:lstStyle/>
            <a:p>
              <a:pPr algn="ctr">
                <a:lnSpc>
                  <a:spcPts val="3000"/>
                </a:lnSpc>
              </a:pPr>
              <a:r>
                <a:rPr lang="en-US" sz="3000">
                  <a:solidFill>
                    <a:srgbClr val="FFFFFF"/>
                  </a:solidFill>
                  <a:latin typeface="Solway"/>
                  <a:ea typeface="Solway"/>
                  <a:cs typeface="Solway"/>
                  <a:sym typeface="Solway"/>
                </a:rPr>
                <a:t>3.5</a:t>
              </a:r>
            </a:p>
          </p:txBody>
        </p:sp>
      </p:grpSp>
      <p:sp>
        <p:nvSpPr>
          <p:cNvPr id="42" name="TextBox 42"/>
          <p:cNvSpPr txBox="1"/>
          <p:nvPr/>
        </p:nvSpPr>
        <p:spPr>
          <a:xfrm>
            <a:off x="7231125" y="2363427"/>
            <a:ext cx="6769860" cy="547370"/>
          </a:xfrm>
          <a:prstGeom prst="rect">
            <a:avLst/>
          </a:prstGeom>
        </p:spPr>
        <p:txBody>
          <a:bodyPr lIns="0" tIns="0" rIns="0" bIns="0" rtlCol="0" anchor="t">
            <a:spAutoFit/>
          </a:bodyPr>
          <a:lstStyle/>
          <a:p>
            <a:pPr algn="l">
              <a:lnSpc>
                <a:spcPts val="4479"/>
              </a:lnSpc>
            </a:pPr>
            <a:r>
              <a:rPr lang="en-US" sz="3199">
                <a:solidFill>
                  <a:srgbClr val="FFFFFF"/>
                </a:solidFill>
                <a:latin typeface="Solway"/>
                <a:ea typeface="Solway"/>
                <a:cs typeface="Solway"/>
                <a:sym typeface="Solway"/>
              </a:rPr>
              <a:t>Dataset</a:t>
            </a:r>
          </a:p>
        </p:txBody>
      </p:sp>
      <p:sp>
        <p:nvSpPr>
          <p:cNvPr id="43" name="TextBox 43"/>
          <p:cNvSpPr txBox="1"/>
          <p:nvPr/>
        </p:nvSpPr>
        <p:spPr>
          <a:xfrm>
            <a:off x="7231125" y="3688923"/>
            <a:ext cx="6769860" cy="547370"/>
          </a:xfrm>
          <a:prstGeom prst="rect">
            <a:avLst/>
          </a:prstGeom>
        </p:spPr>
        <p:txBody>
          <a:bodyPr lIns="0" tIns="0" rIns="0" bIns="0" rtlCol="0" anchor="t">
            <a:spAutoFit/>
          </a:bodyPr>
          <a:lstStyle/>
          <a:p>
            <a:pPr algn="l">
              <a:lnSpc>
                <a:spcPts val="4479"/>
              </a:lnSpc>
            </a:pPr>
            <a:r>
              <a:rPr lang="en-US" sz="3199">
                <a:solidFill>
                  <a:srgbClr val="FFFFFF"/>
                </a:solidFill>
                <a:latin typeface="Solway"/>
                <a:ea typeface="Solway"/>
                <a:cs typeface="Solway"/>
                <a:sym typeface="Solway"/>
              </a:rPr>
              <a:t>Preprocessing</a:t>
            </a:r>
          </a:p>
        </p:txBody>
      </p:sp>
      <p:sp>
        <p:nvSpPr>
          <p:cNvPr id="44" name="TextBox 44"/>
          <p:cNvSpPr txBox="1"/>
          <p:nvPr/>
        </p:nvSpPr>
        <p:spPr>
          <a:xfrm>
            <a:off x="7231125" y="4955165"/>
            <a:ext cx="6769860" cy="547370"/>
          </a:xfrm>
          <a:prstGeom prst="rect">
            <a:avLst/>
          </a:prstGeom>
        </p:spPr>
        <p:txBody>
          <a:bodyPr lIns="0" tIns="0" rIns="0" bIns="0" rtlCol="0" anchor="t">
            <a:spAutoFit/>
          </a:bodyPr>
          <a:lstStyle/>
          <a:p>
            <a:pPr algn="l">
              <a:lnSpc>
                <a:spcPts val="4479"/>
              </a:lnSpc>
            </a:pPr>
            <a:r>
              <a:rPr lang="en-US" sz="3199">
                <a:solidFill>
                  <a:srgbClr val="FFFFFF"/>
                </a:solidFill>
                <a:latin typeface="Solway"/>
                <a:ea typeface="Solway"/>
                <a:cs typeface="Solway"/>
                <a:sym typeface="Solway"/>
              </a:rPr>
              <a:t>Model Development</a:t>
            </a:r>
          </a:p>
        </p:txBody>
      </p:sp>
      <p:sp>
        <p:nvSpPr>
          <p:cNvPr id="45" name="TextBox 45"/>
          <p:cNvSpPr txBox="1"/>
          <p:nvPr/>
        </p:nvSpPr>
        <p:spPr>
          <a:xfrm>
            <a:off x="7231125" y="6221406"/>
            <a:ext cx="6769860" cy="547370"/>
          </a:xfrm>
          <a:prstGeom prst="rect">
            <a:avLst/>
          </a:prstGeom>
        </p:spPr>
        <p:txBody>
          <a:bodyPr lIns="0" tIns="0" rIns="0" bIns="0" rtlCol="0" anchor="t">
            <a:spAutoFit/>
          </a:bodyPr>
          <a:lstStyle/>
          <a:p>
            <a:pPr algn="l">
              <a:lnSpc>
                <a:spcPts val="4479"/>
              </a:lnSpc>
            </a:pPr>
            <a:r>
              <a:rPr lang="en-US" sz="3199">
                <a:solidFill>
                  <a:srgbClr val="FFFFFF"/>
                </a:solidFill>
                <a:latin typeface="Solway"/>
                <a:ea typeface="Solway"/>
                <a:cs typeface="Solway"/>
                <a:sym typeface="Solway"/>
              </a:rPr>
              <a:t>CNN-LSTM</a:t>
            </a:r>
          </a:p>
        </p:txBody>
      </p:sp>
      <p:sp>
        <p:nvSpPr>
          <p:cNvPr id="46" name="TextBox 46"/>
          <p:cNvSpPr txBox="1"/>
          <p:nvPr/>
        </p:nvSpPr>
        <p:spPr>
          <a:xfrm>
            <a:off x="7231125" y="7414572"/>
            <a:ext cx="6769860" cy="547370"/>
          </a:xfrm>
          <a:prstGeom prst="rect">
            <a:avLst/>
          </a:prstGeom>
        </p:spPr>
        <p:txBody>
          <a:bodyPr lIns="0" tIns="0" rIns="0" bIns="0" rtlCol="0" anchor="t">
            <a:spAutoFit/>
          </a:bodyPr>
          <a:lstStyle/>
          <a:p>
            <a:pPr algn="l">
              <a:lnSpc>
                <a:spcPts val="4479"/>
              </a:lnSpc>
            </a:pPr>
            <a:r>
              <a:rPr lang="en-US" sz="3199">
                <a:solidFill>
                  <a:srgbClr val="FFFFFF"/>
                </a:solidFill>
                <a:latin typeface="Solway"/>
                <a:ea typeface="Solway"/>
                <a:cs typeface="Solway"/>
                <a:sym typeface="Solway"/>
              </a:rPr>
              <a:t>Video ViT</a:t>
            </a:r>
          </a:p>
        </p:txBody>
      </p:sp>
      <p:sp>
        <p:nvSpPr>
          <p:cNvPr id="47" name="TextBox 47"/>
          <p:cNvSpPr txBox="1"/>
          <p:nvPr/>
        </p:nvSpPr>
        <p:spPr>
          <a:xfrm>
            <a:off x="17634199" y="9191625"/>
            <a:ext cx="6769860" cy="547334"/>
          </a:xfrm>
          <a:prstGeom prst="rect">
            <a:avLst/>
          </a:prstGeom>
        </p:spPr>
        <p:txBody>
          <a:bodyPr lIns="0" tIns="0" rIns="0" bIns="0" rtlCol="0" anchor="t">
            <a:spAutoFit/>
          </a:bodyPr>
          <a:lstStyle/>
          <a:p>
            <a:pPr algn="l">
              <a:lnSpc>
                <a:spcPts val="4479"/>
              </a:lnSpc>
            </a:pPr>
            <a:r>
              <a:rPr lang="en-US" sz="3150" b="1">
                <a:solidFill>
                  <a:srgbClr val="000000"/>
                </a:solidFill>
                <a:latin typeface="Solway Bold"/>
                <a:ea typeface="Solway Bold"/>
                <a:cs typeface="Solway Bold"/>
              </a:rPr>
              <a:t>8</a:t>
            </a:r>
          </a:p>
        </p:txBody>
      </p:sp>
      <p:grpSp>
        <p:nvGrpSpPr>
          <p:cNvPr id="48" name="Group 36">
            <a:extLst>
              <a:ext uri="{FF2B5EF4-FFF2-40B4-BE49-F238E27FC236}">
                <a16:creationId xmlns:a16="http://schemas.microsoft.com/office/drawing/2014/main" id="{DE6540DC-9E0C-2D6E-0140-07FD16C45A84}"/>
              </a:ext>
            </a:extLst>
          </p:cNvPr>
          <p:cNvGrpSpPr/>
          <p:nvPr/>
        </p:nvGrpSpPr>
        <p:grpSpPr>
          <a:xfrm>
            <a:off x="6658907" y="8337928"/>
            <a:ext cx="7586991" cy="1161796"/>
            <a:chOff x="0" y="0"/>
            <a:chExt cx="2466460" cy="431894"/>
          </a:xfrm>
        </p:grpSpPr>
        <p:sp>
          <p:nvSpPr>
            <p:cNvPr id="49" name="Freeform 37">
              <a:extLst>
                <a:ext uri="{FF2B5EF4-FFF2-40B4-BE49-F238E27FC236}">
                  <a16:creationId xmlns:a16="http://schemas.microsoft.com/office/drawing/2014/main" id="{C0202692-9EF4-949E-FCA7-79626ACBC395}"/>
                </a:ext>
              </a:extLst>
            </p:cNvPr>
            <p:cNvSpPr/>
            <p:nvPr/>
          </p:nvSpPr>
          <p:spPr>
            <a:xfrm>
              <a:off x="0" y="0"/>
              <a:ext cx="2466460" cy="431894"/>
            </a:xfrm>
            <a:custGeom>
              <a:avLst/>
              <a:gdLst/>
              <a:ahLst/>
              <a:cxnLst/>
              <a:rect l="l" t="t" r="r" b="b"/>
              <a:pathLst>
                <a:path w="2466460" h="431894">
                  <a:moveTo>
                    <a:pt x="57113" y="0"/>
                  </a:moveTo>
                  <a:lnTo>
                    <a:pt x="2409347" y="0"/>
                  </a:lnTo>
                  <a:cubicBezTo>
                    <a:pt x="2440889" y="0"/>
                    <a:pt x="2466460" y="25570"/>
                    <a:pt x="2466460" y="57113"/>
                  </a:cubicBezTo>
                  <a:lnTo>
                    <a:pt x="2466460" y="374781"/>
                  </a:lnTo>
                  <a:cubicBezTo>
                    <a:pt x="2466460" y="406324"/>
                    <a:pt x="2440889" y="431894"/>
                    <a:pt x="2409347" y="431894"/>
                  </a:cubicBezTo>
                  <a:lnTo>
                    <a:pt x="57113" y="431894"/>
                  </a:lnTo>
                  <a:cubicBezTo>
                    <a:pt x="25570" y="431894"/>
                    <a:pt x="0" y="406324"/>
                    <a:pt x="0" y="374781"/>
                  </a:cubicBezTo>
                  <a:lnTo>
                    <a:pt x="0" y="57113"/>
                  </a:lnTo>
                  <a:cubicBezTo>
                    <a:pt x="0" y="25570"/>
                    <a:pt x="25570" y="0"/>
                    <a:pt x="57113" y="0"/>
                  </a:cubicBezTo>
                  <a:close/>
                </a:path>
              </a:pathLst>
            </a:custGeom>
            <a:solidFill>
              <a:srgbClr val="E0C553"/>
            </a:solidFill>
          </p:spPr>
          <p:txBody>
            <a:bodyPr/>
            <a:lstStyle/>
            <a:p>
              <a:endParaRPr lang="en-TW"/>
            </a:p>
          </p:txBody>
        </p:sp>
        <p:sp>
          <p:nvSpPr>
            <p:cNvPr id="50" name="TextBox 38">
              <a:extLst>
                <a:ext uri="{FF2B5EF4-FFF2-40B4-BE49-F238E27FC236}">
                  <a16:creationId xmlns:a16="http://schemas.microsoft.com/office/drawing/2014/main" id="{1805245E-A8D3-A002-12CC-85BA682C5845}"/>
                </a:ext>
              </a:extLst>
            </p:cNvPr>
            <p:cNvSpPr txBox="1"/>
            <p:nvPr/>
          </p:nvSpPr>
          <p:spPr>
            <a:xfrm>
              <a:off x="0" y="47625"/>
              <a:ext cx="2466460" cy="384269"/>
            </a:xfrm>
            <a:prstGeom prst="rect">
              <a:avLst/>
            </a:prstGeom>
          </p:spPr>
          <p:txBody>
            <a:bodyPr lIns="50800" tIns="50800" rIns="50800" bIns="50800" rtlCol="0" anchor="ctr"/>
            <a:lstStyle/>
            <a:p>
              <a:pPr algn="ctr">
                <a:lnSpc>
                  <a:spcPts val="2799"/>
                </a:lnSpc>
              </a:pPr>
              <a:endParaRPr/>
            </a:p>
          </p:txBody>
        </p:sp>
      </p:grpSp>
      <p:grpSp>
        <p:nvGrpSpPr>
          <p:cNvPr id="51" name="Group 39">
            <a:extLst>
              <a:ext uri="{FF2B5EF4-FFF2-40B4-BE49-F238E27FC236}">
                <a16:creationId xmlns:a16="http://schemas.microsoft.com/office/drawing/2014/main" id="{31E1AAF5-8997-A40B-52DD-64E3761AD520}"/>
              </a:ext>
            </a:extLst>
          </p:cNvPr>
          <p:cNvGrpSpPr/>
          <p:nvPr/>
        </p:nvGrpSpPr>
        <p:grpSpPr>
          <a:xfrm>
            <a:off x="5491513" y="8354614"/>
            <a:ext cx="1480228" cy="1186825"/>
            <a:chOff x="0" y="0"/>
            <a:chExt cx="538666" cy="431894"/>
          </a:xfrm>
        </p:grpSpPr>
        <p:sp>
          <p:nvSpPr>
            <p:cNvPr id="52" name="Freeform 40">
              <a:extLst>
                <a:ext uri="{FF2B5EF4-FFF2-40B4-BE49-F238E27FC236}">
                  <a16:creationId xmlns:a16="http://schemas.microsoft.com/office/drawing/2014/main" id="{4EEF756D-7049-394B-F636-761EB1F4D1FB}"/>
                </a:ext>
              </a:extLst>
            </p:cNvPr>
            <p:cNvSpPr/>
            <p:nvPr/>
          </p:nvSpPr>
          <p:spPr>
            <a:xfrm>
              <a:off x="0" y="0"/>
              <a:ext cx="538666" cy="431894"/>
            </a:xfrm>
            <a:custGeom>
              <a:avLst/>
              <a:gdLst/>
              <a:ahLst/>
              <a:cxnLst/>
              <a:rect l="l" t="t" r="r" b="b"/>
              <a:pathLst>
                <a:path w="538666" h="431894">
                  <a:moveTo>
                    <a:pt x="215947" y="0"/>
                  </a:moveTo>
                  <a:lnTo>
                    <a:pt x="322719" y="0"/>
                  </a:lnTo>
                  <a:cubicBezTo>
                    <a:pt x="379991" y="0"/>
                    <a:pt x="434918" y="22752"/>
                    <a:pt x="475416" y="63249"/>
                  </a:cubicBezTo>
                  <a:cubicBezTo>
                    <a:pt x="515914" y="103747"/>
                    <a:pt x="538666" y="158674"/>
                    <a:pt x="538666" y="215947"/>
                  </a:cubicBezTo>
                  <a:lnTo>
                    <a:pt x="538666" y="215947"/>
                  </a:lnTo>
                  <a:cubicBezTo>
                    <a:pt x="538666" y="335211"/>
                    <a:pt x="441983" y="431894"/>
                    <a:pt x="322719" y="431894"/>
                  </a:cubicBezTo>
                  <a:lnTo>
                    <a:pt x="215947" y="431894"/>
                  </a:lnTo>
                  <a:cubicBezTo>
                    <a:pt x="96683" y="431894"/>
                    <a:pt x="0" y="335211"/>
                    <a:pt x="0" y="215947"/>
                  </a:cubicBezTo>
                  <a:lnTo>
                    <a:pt x="0" y="215947"/>
                  </a:lnTo>
                  <a:cubicBezTo>
                    <a:pt x="0" y="96683"/>
                    <a:pt x="96683" y="0"/>
                    <a:pt x="215947" y="0"/>
                  </a:cubicBezTo>
                  <a:close/>
                </a:path>
              </a:pathLst>
            </a:custGeom>
            <a:solidFill>
              <a:srgbClr val="4C6C36"/>
            </a:solidFill>
          </p:spPr>
          <p:txBody>
            <a:bodyPr/>
            <a:lstStyle/>
            <a:p>
              <a:endParaRPr lang="en-TW"/>
            </a:p>
          </p:txBody>
        </p:sp>
        <p:sp>
          <p:nvSpPr>
            <p:cNvPr id="53" name="TextBox 41">
              <a:extLst>
                <a:ext uri="{FF2B5EF4-FFF2-40B4-BE49-F238E27FC236}">
                  <a16:creationId xmlns:a16="http://schemas.microsoft.com/office/drawing/2014/main" id="{55154FE5-6D8D-94CA-810D-BDB7D73CF30F}"/>
                </a:ext>
              </a:extLst>
            </p:cNvPr>
            <p:cNvSpPr txBox="1"/>
            <p:nvPr/>
          </p:nvSpPr>
          <p:spPr>
            <a:xfrm>
              <a:off x="0" y="47625"/>
              <a:ext cx="538666" cy="384269"/>
            </a:xfrm>
            <a:prstGeom prst="rect">
              <a:avLst/>
            </a:prstGeom>
          </p:spPr>
          <p:txBody>
            <a:bodyPr lIns="50800" tIns="50800" rIns="50800" bIns="50800" rtlCol="0" anchor="ctr"/>
            <a:lstStyle/>
            <a:p>
              <a:pPr algn="ctr">
                <a:lnSpc>
                  <a:spcPts val="3000"/>
                </a:lnSpc>
              </a:pPr>
              <a:r>
                <a:rPr lang="en-US" sz="3000">
                  <a:solidFill>
                    <a:srgbClr val="FFFFFF"/>
                  </a:solidFill>
                  <a:latin typeface="Solway"/>
                  <a:ea typeface="Solway"/>
                  <a:cs typeface="Solway"/>
                  <a:sym typeface="Solway"/>
                </a:rPr>
                <a:t>3.6</a:t>
              </a:r>
            </a:p>
          </p:txBody>
        </p:sp>
      </p:grpSp>
      <p:sp>
        <p:nvSpPr>
          <p:cNvPr id="54" name="TextBox 46">
            <a:extLst>
              <a:ext uri="{FF2B5EF4-FFF2-40B4-BE49-F238E27FC236}">
                <a16:creationId xmlns:a16="http://schemas.microsoft.com/office/drawing/2014/main" id="{B5221BCC-1214-1F54-0A1E-46ADB958D57E}"/>
              </a:ext>
            </a:extLst>
          </p:cNvPr>
          <p:cNvSpPr txBox="1"/>
          <p:nvPr/>
        </p:nvSpPr>
        <p:spPr>
          <a:xfrm>
            <a:off x="7247811" y="8641003"/>
            <a:ext cx="6769860" cy="526491"/>
          </a:xfrm>
          <a:prstGeom prst="rect">
            <a:avLst/>
          </a:prstGeom>
        </p:spPr>
        <p:txBody>
          <a:bodyPr lIns="0" tIns="0" rIns="0" bIns="0" rtlCol="0" anchor="t">
            <a:spAutoFit/>
          </a:bodyPr>
          <a:lstStyle/>
          <a:p>
            <a:pPr>
              <a:lnSpc>
                <a:spcPts val="4479"/>
              </a:lnSpc>
            </a:pPr>
            <a:r>
              <a:rPr lang="en-US" sz="2800">
                <a:solidFill>
                  <a:srgbClr val="FFFFFF"/>
                </a:solidFill>
                <a:latin typeface="Solway"/>
                <a:sym typeface="Solway"/>
              </a:rPr>
              <a:t>Human Skeleton and change difference</a:t>
            </a:r>
            <a:endParaRPr lang="en-US" sz="2800">
              <a:ea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4057</Words>
  <Application>Microsoft Macintosh PowerPoint</Application>
  <PresentationFormat>Custom</PresentationFormat>
  <Paragraphs>498</Paragraphs>
  <Slides>49</Slides>
  <Notes>13</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Times New Roman</vt:lpstr>
      <vt:lpstr>Solway Bold</vt:lpstr>
      <vt:lpstr>Arial,Sans-Serif</vt:lpstr>
      <vt:lpstr>Solway</vt:lpstr>
      <vt:lpstr>Calibri</vt:lpstr>
      <vt:lpstr>Lilita One</vt:lpstr>
      <vt:lpstr>Wingdings</vt:lpstr>
      <vt:lpstr>Courier New</vt:lpstr>
      <vt:lpstr>Arial</vt:lpstr>
      <vt:lpstr>Constantia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Digital Literacy</dc:title>
  <cp:lastModifiedBy>Nguyen Anh Khoa</cp:lastModifiedBy>
  <cp:revision>3</cp:revision>
  <dcterms:created xsi:type="dcterms:W3CDTF">2006-08-16T00:00:00Z</dcterms:created>
  <dcterms:modified xsi:type="dcterms:W3CDTF">2024-12-25T06:32:08Z</dcterms:modified>
  <dc:identifier>DAGZRq5Y5P8</dc:identifier>
</cp:coreProperties>
</file>